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5143500" type="screen16x9"/>
  <p:notesSz cx="6858000" cy="9144000"/>
  <p:custDataLst>
    <p:tags r:id="rId19"/>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5561" autoAdjust="0"/>
  </p:normalViewPr>
  <p:slideViewPr>
    <p:cSldViewPr snapToGrid="0">
      <p:cViewPr>
        <p:scale>
          <a:sx n="105" d="100"/>
          <a:sy n="105" d="100"/>
        </p:scale>
        <p:origin x="-1794" y="-72"/>
      </p:cViewPr>
      <p:guideLst>
        <p:guide orient="horz" pos="1620"/>
        <p:guide pos="2880"/>
      </p:guideLst>
    </p:cSldViewPr>
  </p:slideViewPr>
  <p:notesTextViewPr>
    <p:cViewPr>
      <p:scale>
        <a:sx n="1" d="1"/>
        <a:sy n="1" d="1"/>
      </p:scale>
      <p:origin x="0" y="0"/>
    </p:cViewPr>
  </p:notesTextViewPr>
  <p:notesViewPr>
    <p:cSldViewPr snapToGrid="0">
      <p:cViewPr varScale="1">
        <p:scale>
          <a:sx n="88" d="100"/>
          <a:sy n="88" d="100"/>
        </p:scale>
        <p:origin x="-3822" y="24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7154653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a:solidFill>
                  <a:schemeClr val="dk1"/>
                </a:solidFill>
              </a:rPr>
              <a:t>In this presentation, participants will learn about the following:</a:t>
            </a: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457200" lvl="0" indent="-298450" algn="l" rtl="0">
              <a:spcBef>
                <a:spcPts val="0"/>
              </a:spcBef>
              <a:spcAft>
                <a:spcPts val="0"/>
              </a:spcAft>
              <a:buClr>
                <a:schemeClr val="dk1"/>
              </a:buClr>
              <a:buSzPts val="1100"/>
              <a:buChar char="-"/>
            </a:pPr>
            <a:r>
              <a:rPr lang="en" dirty="0">
                <a:solidFill>
                  <a:schemeClr val="dk1"/>
                </a:solidFill>
              </a:rPr>
              <a:t>Three content development types, which are:</a:t>
            </a:r>
            <a:endParaRPr dirty="0">
              <a:solidFill>
                <a:schemeClr val="dk1"/>
              </a:solidFill>
            </a:endParaRPr>
          </a:p>
          <a:p>
            <a:pPr marL="914400" lvl="1" indent="-298450" algn="l" rtl="0">
              <a:spcBef>
                <a:spcPts val="0"/>
              </a:spcBef>
              <a:spcAft>
                <a:spcPts val="0"/>
              </a:spcAft>
              <a:buClr>
                <a:schemeClr val="dk1"/>
              </a:buClr>
              <a:buSzPts val="1100"/>
              <a:buChar char="-"/>
            </a:pPr>
            <a:r>
              <a:rPr lang="en" dirty="0">
                <a:solidFill>
                  <a:schemeClr val="dk1"/>
                </a:solidFill>
              </a:rPr>
              <a:t>Basic, Interactive, and Advanced</a:t>
            </a:r>
            <a:endParaRPr dirty="0">
              <a:solidFill>
                <a:schemeClr val="dk1"/>
              </a:solidFill>
            </a:endParaRPr>
          </a:p>
          <a:p>
            <a:pPr marL="457200" lvl="0" indent="-298450" algn="l" rtl="0">
              <a:spcBef>
                <a:spcPts val="0"/>
              </a:spcBef>
              <a:spcAft>
                <a:spcPts val="0"/>
              </a:spcAft>
              <a:buClr>
                <a:schemeClr val="dk1"/>
              </a:buClr>
              <a:buSzPts val="1100"/>
              <a:buChar char="-"/>
            </a:pPr>
            <a:r>
              <a:rPr lang="en" dirty="0">
                <a:solidFill>
                  <a:schemeClr val="dk1"/>
                </a:solidFill>
              </a:rPr>
              <a:t>Sample Interactions, which are based on your content, and can be built with either pre-made templates or a custom design</a:t>
            </a:r>
            <a:endParaRPr dirty="0">
              <a:solidFill>
                <a:schemeClr val="dk1"/>
              </a:solidFill>
            </a:endParaRPr>
          </a:p>
          <a:p>
            <a:pPr marL="457200" lvl="0" indent="-298450" algn="l" rtl="0">
              <a:spcBef>
                <a:spcPts val="0"/>
              </a:spcBef>
              <a:spcAft>
                <a:spcPts val="0"/>
              </a:spcAft>
              <a:buClr>
                <a:schemeClr val="dk1"/>
              </a:buClr>
              <a:buSzPts val="1100"/>
              <a:buChar char="-"/>
            </a:pPr>
            <a:r>
              <a:rPr lang="en" dirty="0">
                <a:solidFill>
                  <a:schemeClr val="dk1"/>
                </a:solidFill>
              </a:rPr>
              <a:t>A few Previous Projects that we have on display on the Instructional Design Services website, which contains much more information about the team and the services that we provide.</a:t>
            </a:r>
            <a:endParaRPr dirty="0">
              <a:solidFill>
                <a:schemeClr val="dk1"/>
              </a:solidFill>
            </a:endParaRPr>
          </a:p>
          <a:p>
            <a:pPr marL="457200" lvl="0" indent="-298450" algn="l" rtl="0">
              <a:spcBef>
                <a:spcPts val="0"/>
              </a:spcBef>
              <a:spcAft>
                <a:spcPts val="0"/>
              </a:spcAft>
              <a:buClr>
                <a:schemeClr val="dk1"/>
              </a:buClr>
              <a:buSzPts val="1100"/>
              <a:buChar char="-"/>
            </a:pPr>
            <a:r>
              <a:rPr lang="en" dirty="0">
                <a:solidFill>
                  <a:schemeClr val="dk1"/>
                </a:solidFill>
              </a:rPr>
              <a:t>And the ID Support Request Form, which you access from the Contact page on our website.</a:t>
            </a:r>
            <a:endParaRPr dirty="0">
              <a:solidFill>
                <a:schemeClr val="dk1"/>
              </a:solidFill>
            </a:endParaRPr>
          </a:p>
          <a:p>
            <a:pPr marL="0" lvl="0" indent="0" algn="l" rtl="0">
              <a:spcBef>
                <a:spcPts val="0"/>
              </a:spcBef>
              <a:spcAft>
                <a:spcPts val="0"/>
              </a:spcAft>
              <a:buClr>
                <a:schemeClr val="dk1"/>
              </a:buClr>
              <a:buSzPts val="1100"/>
              <a:buFont typeface="Arial"/>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3fa2de26e3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3fa2de26e3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All of this also applies to various Checks for Understanding or “quizzing.”</a:t>
            </a:r>
            <a:endParaRPr/>
          </a:p>
          <a:p>
            <a:pPr marL="0" lvl="0" indent="0" algn="l" rtl="0">
              <a:spcBef>
                <a:spcPts val="0"/>
              </a:spcBef>
              <a:spcAft>
                <a:spcPts val="0"/>
              </a:spcAft>
              <a:buNone/>
            </a:pPr>
            <a:endParaRPr/>
          </a:p>
          <a:p>
            <a:pPr marL="0" lvl="0" indent="0" algn="l" rtl="0">
              <a:spcBef>
                <a:spcPts val="0"/>
              </a:spcBef>
              <a:spcAft>
                <a:spcPts val="0"/>
              </a:spcAft>
              <a:buNone/>
            </a:pPr>
            <a:r>
              <a:rPr lang="en"/>
              <a:t>Your standard quiz questions are still available online — true/false, multiple choice, fill-in-the-blank, matching — and many more.</a:t>
            </a:r>
            <a:endParaRPr/>
          </a:p>
          <a:p>
            <a:pPr marL="0" lvl="0" indent="0" algn="l" rtl="0">
              <a:spcBef>
                <a:spcPts val="0"/>
              </a:spcBef>
              <a:spcAft>
                <a:spcPts val="0"/>
              </a:spcAft>
              <a:buNone/>
            </a:pPr>
            <a:endParaRPr/>
          </a:p>
          <a:p>
            <a:pPr marL="0" lvl="0" indent="0" algn="l" rtl="0">
              <a:spcBef>
                <a:spcPts val="0"/>
              </a:spcBef>
              <a:spcAft>
                <a:spcPts val="0"/>
              </a:spcAft>
              <a:buNone/>
            </a:pPr>
            <a:r>
              <a:rPr lang="en"/>
              <a:t>But, we’ll usually make otherwise plain quiz questions follow the same theme used throughout a presentations or module —</a:t>
            </a:r>
            <a:endParaRPr/>
          </a:p>
          <a:p>
            <a:pPr marL="0" lvl="0" indent="0" algn="l" rtl="0">
              <a:spcBef>
                <a:spcPts val="0"/>
              </a:spcBef>
              <a:spcAft>
                <a:spcPts val="0"/>
              </a:spcAft>
              <a:buNone/>
            </a:pPr>
            <a:r>
              <a:rPr lang="en"/>
              <a:t>theme elements such as colors, avatars, feedback type, etc.</a:t>
            </a:r>
            <a:endParaRPr/>
          </a:p>
          <a:p>
            <a:pPr marL="0" lvl="0" indent="0" algn="l" rtl="0">
              <a:spcBef>
                <a:spcPts val="0"/>
              </a:spcBef>
              <a:spcAft>
                <a:spcPts val="0"/>
              </a:spcAft>
              <a:buNone/>
            </a:pPr>
            <a:endParaRPr/>
          </a:p>
          <a:p>
            <a:pPr marL="0" lvl="0" indent="0" algn="l" rtl="0">
              <a:spcBef>
                <a:spcPts val="0"/>
              </a:spcBef>
              <a:spcAft>
                <a:spcPts val="0"/>
              </a:spcAft>
              <a:buNone/>
            </a:pPr>
            <a:r>
              <a:rPr lang="en">
                <a:solidFill>
                  <a:schemeClr val="dk1"/>
                </a:solidFill>
              </a:rPr>
              <a:t>Also, we can add multimedia elements to questions and answers.</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Even if you have multiple types of content presentation methods and checks for understanding interactions for engaging learners, research has shown than “humanizing” content can enhance learning.</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3fa2de26e3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3fa2de26e3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Adding a human element, such as a virtual host or narrator, can draw learners into eLearning and help the content seem more relevant or important.</a:t>
            </a:r>
            <a:endParaRPr/>
          </a:p>
          <a:p>
            <a:pPr marL="0" lvl="0" indent="0" algn="l" rtl="0">
              <a:spcBef>
                <a:spcPts val="0"/>
              </a:spcBef>
              <a:spcAft>
                <a:spcPts val="0"/>
              </a:spcAft>
              <a:buNone/>
            </a:pPr>
            <a:endParaRPr/>
          </a:p>
          <a:p>
            <a:pPr marL="0" lvl="0" indent="0" algn="l" rtl="0">
              <a:spcBef>
                <a:spcPts val="0"/>
              </a:spcBef>
              <a:spcAft>
                <a:spcPts val="0"/>
              </a:spcAft>
              <a:buNone/>
            </a:pPr>
            <a:r>
              <a:rPr lang="en"/>
              <a:t>We have a virtual library of models and illustrated avatars that, if used carefully, can help enhance content delivery.</a:t>
            </a:r>
            <a:endParaRPr/>
          </a:p>
          <a:p>
            <a:pPr marL="0" lvl="0" indent="0" algn="l" rtl="0">
              <a:spcBef>
                <a:spcPts val="0"/>
              </a:spcBef>
              <a:spcAft>
                <a:spcPts val="0"/>
              </a:spcAft>
              <a:buNone/>
            </a:pPr>
            <a:endParaRPr/>
          </a:p>
          <a:p>
            <a:pPr marL="0" lvl="0" indent="0" algn="l" rtl="0">
              <a:spcBef>
                <a:spcPts val="0"/>
              </a:spcBef>
              <a:spcAft>
                <a:spcPts val="0"/>
              </a:spcAft>
              <a:buNone/>
            </a:pPr>
            <a:r>
              <a:rPr lang="en"/>
              <a:t>What would be great is if you or someone on your team would serve host and/or narrate your eLearning module:</a:t>
            </a:r>
            <a:endParaRPr/>
          </a:p>
          <a:p>
            <a:pPr marL="0" lvl="0" indent="0" algn="l" rtl="0">
              <a:spcBef>
                <a:spcPts val="0"/>
              </a:spcBef>
              <a:spcAft>
                <a:spcPts val="0"/>
              </a:spcAft>
              <a:buNone/>
            </a:pPr>
            <a:r>
              <a:rPr lang="en"/>
              <a:t>Videos with you introducing and concluding the module and you narrating the module would enhance it tremendously. It’ll add a personal touch and a sign of importance. People can see your passion for the content, and that passion will trickle down to the learner.</a:t>
            </a:r>
            <a:endParaRPr/>
          </a:p>
          <a:p>
            <a:pPr marL="0" lvl="0" indent="0" algn="l" rtl="0">
              <a:spcBef>
                <a:spcPts val="0"/>
              </a:spcBef>
              <a:spcAft>
                <a:spcPts val="0"/>
              </a:spcAft>
              <a:buNone/>
            </a:pPr>
            <a:endParaRPr/>
          </a:p>
          <a:p>
            <a:pPr marL="0" lvl="0" indent="0" algn="l" rtl="0">
              <a:spcBef>
                <a:spcPts val="0"/>
              </a:spcBef>
              <a:spcAft>
                <a:spcPts val="0"/>
              </a:spcAft>
              <a:buNone/>
            </a:pPr>
            <a:r>
              <a:rPr lang="en"/>
              <a:t>But, we have to gage the application of these elements on a case-by-case basis.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3fa2de26e3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3fa2de26e3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 addition to the different types of content presentation methods and checks for understanding, we can create other types of eLearning-related products, such as:</a:t>
            </a:r>
            <a:endParaRPr/>
          </a:p>
          <a:p>
            <a:pPr marL="457200" lvl="0" indent="-298450" algn="l" rtl="0">
              <a:spcBef>
                <a:spcPts val="0"/>
              </a:spcBef>
              <a:spcAft>
                <a:spcPts val="0"/>
              </a:spcAft>
              <a:buSzPts val="1100"/>
              <a:buChar char="-"/>
            </a:pPr>
            <a:r>
              <a:rPr lang="en"/>
              <a:t>Responsive websites or training modules that are designed to be viewable on mobile devices — and you’ll see an example shortly</a:t>
            </a:r>
            <a:endParaRPr/>
          </a:p>
          <a:p>
            <a:pPr marL="457200" lvl="0" indent="-298450" algn="l" rtl="0">
              <a:spcBef>
                <a:spcPts val="0"/>
              </a:spcBef>
              <a:spcAft>
                <a:spcPts val="0"/>
              </a:spcAft>
              <a:buSzPts val="1100"/>
              <a:buChar char="-"/>
            </a:pPr>
            <a:r>
              <a:rPr lang="en"/>
              <a:t>Software Simulations and Video Demonstrations, which are closely related — They’re basically screencasts or videos showing step-by-step use of software or websites. — And you’ll see an example of this shortly, too.</a:t>
            </a:r>
            <a:endParaRPr/>
          </a:p>
          <a:p>
            <a:pPr marL="457200" lvl="0" indent="-298450" algn="l" rtl="0">
              <a:spcBef>
                <a:spcPts val="0"/>
              </a:spcBef>
              <a:spcAft>
                <a:spcPts val="0"/>
              </a:spcAft>
              <a:buSzPts val="1100"/>
              <a:buChar char="-"/>
            </a:pPr>
            <a:r>
              <a:rPr lang="en"/>
              <a:t>As mentioned earlier, an example of Rapid eLearning can be simply converting your PowerPoint presentation with narrated slides into a format that is viewable in a web browser.</a:t>
            </a:r>
            <a:endParaRPr/>
          </a:p>
          <a:p>
            <a:pPr marL="457200" lvl="0" indent="-298450" algn="l" rtl="0">
              <a:spcBef>
                <a:spcPts val="0"/>
              </a:spcBef>
              <a:spcAft>
                <a:spcPts val="0"/>
              </a:spcAft>
              <a:buSzPts val="1100"/>
              <a:buChar char="-"/>
            </a:pPr>
            <a:r>
              <a:rPr lang="en"/>
              <a:t>And, of course, we can develop custom projects from scratch.</a:t>
            </a:r>
            <a:endParaRPr/>
          </a:p>
          <a:p>
            <a:pPr marL="0" lvl="0" indent="0" algn="l" rtl="0">
              <a:spcBef>
                <a:spcPts val="0"/>
              </a:spcBef>
              <a:spcAft>
                <a:spcPts val="0"/>
              </a:spcAft>
              <a:buNone/>
            </a:pPr>
            <a:endParaRPr/>
          </a:p>
          <a:p>
            <a:pPr marL="0" lvl="0" indent="0" algn="l" rtl="0">
              <a:spcBef>
                <a:spcPts val="0"/>
              </a:spcBef>
              <a:spcAft>
                <a:spcPts val="0"/>
              </a:spcAft>
              <a:buNone/>
            </a:pPr>
            <a:r>
              <a:rPr lang="en"/>
              <a:t>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3fa7396b13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3fa7396b13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With all of the different types of products that we can create, we need some sort of </a:t>
            </a:r>
            <a:r>
              <a:rPr lang="en" u="sng"/>
              <a:t>delivery</a:t>
            </a:r>
            <a:r>
              <a:rPr lang="en"/>
              <a:t> method. — Where is the product going to go?</a:t>
            </a:r>
            <a:endParaRPr/>
          </a:p>
          <a:p>
            <a:pPr marL="0" lvl="0" indent="0" algn="l" rtl="0">
              <a:spcBef>
                <a:spcPts val="0"/>
              </a:spcBef>
              <a:spcAft>
                <a:spcPts val="0"/>
              </a:spcAft>
              <a:buNone/>
            </a:pPr>
            <a:endParaRPr/>
          </a:p>
          <a:p>
            <a:pPr marL="0" lvl="0" indent="0" algn="l" rtl="0">
              <a:spcBef>
                <a:spcPts val="0"/>
              </a:spcBef>
              <a:spcAft>
                <a:spcPts val="0"/>
              </a:spcAft>
              <a:buNone/>
            </a:pPr>
            <a:r>
              <a:rPr lang="en"/>
              <a:t>We can create “standalone” products.</a:t>
            </a:r>
            <a:endParaRPr/>
          </a:p>
          <a:p>
            <a:pPr marL="457200" lvl="0" indent="-298450" algn="l" rtl="0">
              <a:spcBef>
                <a:spcPts val="0"/>
              </a:spcBef>
              <a:spcAft>
                <a:spcPts val="0"/>
              </a:spcAft>
              <a:buSzPts val="1100"/>
              <a:buChar char="-"/>
            </a:pPr>
            <a:r>
              <a:rPr lang="en"/>
              <a:t>These are items that allow direct access — we provide a web link directly it and it appears in a web browser; anyone can access it.</a:t>
            </a:r>
            <a:endParaRPr/>
          </a:p>
          <a:p>
            <a:pPr marL="0" lvl="0" indent="0" algn="l" rtl="0">
              <a:spcBef>
                <a:spcPts val="0"/>
              </a:spcBef>
              <a:spcAft>
                <a:spcPts val="0"/>
              </a:spcAft>
              <a:buNone/>
            </a:pPr>
            <a:endParaRPr/>
          </a:p>
          <a:p>
            <a:pPr marL="0" lvl="0" indent="0" algn="l" rtl="0">
              <a:spcBef>
                <a:spcPts val="0"/>
              </a:spcBef>
              <a:spcAft>
                <a:spcPts val="0"/>
              </a:spcAft>
              <a:buNone/>
            </a:pPr>
            <a:r>
              <a:rPr lang="en"/>
              <a:t>A typical eLearning delivery method is through our learning management system (or LMS) — Schoology.</a:t>
            </a:r>
            <a:endParaRPr/>
          </a:p>
          <a:p>
            <a:pPr marL="457200" lvl="0" indent="-298450" algn="l" rtl="0">
              <a:spcBef>
                <a:spcPts val="0"/>
              </a:spcBef>
              <a:spcAft>
                <a:spcPts val="0"/>
              </a:spcAft>
              <a:buSzPts val="1100"/>
              <a:buChar char="-"/>
            </a:pPr>
            <a:r>
              <a:rPr lang="en"/>
              <a:t>Schoology basically has two content delivery methods:</a:t>
            </a:r>
            <a:endParaRPr/>
          </a:p>
          <a:p>
            <a:pPr marL="914400" lvl="1" indent="-298450" algn="l" rtl="0">
              <a:spcBef>
                <a:spcPts val="0"/>
              </a:spcBef>
              <a:spcAft>
                <a:spcPts val="0"/>
              </a:spcAft>
              <a:buSzPts val="1100"/>
              <a:buChar char="-"/>
            </a:pPr>
            <a:r>
              <a:rPr lang="en"/>
              <a:t>Courses — which mainly are used to track user interaction and allow interactions between teacher and student, student and student, and student and content.</a:t>
            </a:r>
            <a:endParaRPr/>
          </a:p>
          <a:p>
            <a:pPr marL="914400" lvl="1" indent="-298450" algn="l" rtl="0">
              <a:spcBef>
                <a:spcPts val="0"/>
              </a:spcBef>
              <a:spcAft>
                <a:spcPts val="0"/>
              </a:spcAft>
              <a:buSzPts val="1100"/>
              <a:buChar char="-"/>
            </a:pPr>
            <a:r>
              <a:rPr lang="en"/>
              <a:t>and Groups — which mainly serve as repositories of related content.</a:t>
            </a:r>
            <a:endParaRPr/>
          </a:p>
          <a:p>
            <a:pPr marL="1371600" lvl="2" indent="-298450" algn="l" rtl="0">
              <a:spcBef>
                <a:spcPts val="0"/>
              </a:spcBef>
              <a:spcAft>
                <a:spcPts val="0"/>
              </a:spcAft>
              <a:buSzPts val="1100"/>
              <a:buChar char="-"/>
            </a:pPr>
            <a:r>
              <a:rPr lang="en"/>
              <a:t>NOTE: Due to how Schoology works, some interactive content will not display within a Group.</a:t>
            </a:r>
            <a:endParaRPr/>
          </a:p>
          <a:p>
            <a:pPr marL="0" lvl="0" indent="0" algn="l" rtl="0">
              <a:spcBef>
                <a:spcPts val="0"/>
              </a:spcBef>
              <a:spcAft>
                <a:spcPts val="0"/>
              </a:spcAft>
              <a:buNone/>
            </a:pPr>
            <a:endParaRPr/>
          </a:p>
          <a:p>
            <a:pPr marL="0" lvl="0" indent="0" algn="l" rtl="0">
              <a:spcBef>
                <a:spcPts val="0"/>
              </a:spcBef>
              <a:spcAft>
                <a:spcPts val="0"/>
              </a:spcAft>
              <a:buNone/>
            </a:pPr>
            <a:r>
              <a:rPr lang="en"/>
              <a:t>Schoology has a lot of capabilities for creating and delivering eLearning, so it’s a topic that we can or should cover more in-depth at a later date.</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3fa2de26e3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3fa2de26e3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At this time, we’d like to show you some samples of our previous work. (SELECT LINK TO OPEN WEBSITE)</a:t>
            </a:r>
            <a:endParaRPr/>
          </a:p>
          <a:p>
            <a:pPr marL="0" lvl="0" indent="0" algn="l" rtl="0">
              <a:spcBef>
                <a:spcPts val="0"/>
              </a:spcBef>
              <a:spcAft>
                <a:spcPts val="0"/>
              </a:spcAft>
              <a:buNone/>
            </a:pPr>
            <a:endParaRPr/>
          </a:p>
          <a:p>
            <a:pPr marL="0" lvl="0" indent="0" algn="l" rtl="0">
              <a:spcBef>
                <a:spcPts val="0"/>
              </a:spcBef>
              <a:spcAft>
                <a:spcPts val="0"/>
              </a:spcAft>
              <a:buNone/>
            </a:pPr>
            <a:r>
              <a:rPr lang="en"/>
              <a:t>These samples are housed on the Instructional Design Services website, which you can access from anywhere at any time, 24-7-365.</a:t>
            </a:r>
            <a:endParaRPr/>
          </a:p>
          <a:p>
            <a:pPr marL="0" lvl="0" indent="0" algn="l" rtl="0">
              <a:spcBef>
                <a:spcPts val="0"/>
              </a:spcBef>
              <a:spcAft>
                <a:spcPts val="0"/>
              </a:spcAft>
              <a:buNone/>
            </a:pPr>
            <a:endParaRPr/>
          </a:p>
          <a:p>
            <a:pPr marL="0" lvl="0" indent="0" algn="l" rtl="0">
              <a:spcBef>
                <a:spcPts val="0"/>
              </a:spcBef>
              <a:spcAft>
                <a:spcPts val="0"/>
              </a:spcAft>
              <a:buNone/>
            </a:pPr>
            <a:r>
              <a:rPr lang="en"/>
              <a:t>(Note: Some of the web products that we produce must be viewed in Google Chrome when using a DoDEA computer.)</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3fa7396b1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3fa7396b1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 how do you get started with getting help from instructional designers?</a:t>
            </a:r>
            <a:endParaRPr/>
          </a:p>
          <a:p>
            <a:pPr marL="0" lvl="0" indent="0" algn="l" rtl="0">
              <a:spcBef>
                <a:spcPts val="0"/>
              </a:spcBef>
              <a:spcAft>
                <a:spcPts val="0"/>
              </a:spcAft>
              <a:buNone/>
            </a:pPr>
            <a:endParaRPr/>
          </a:p>
          <a:p>
            <a:pPr marL="0" lvl="0" indent="0" algn="l" rtl="0">
              <a:spcBef>
                <a:spcPts val="0"/>
              </a:spcBef>
              <a:spcAft>
                <a:spcPts val="0"/>
              </a:spcAft>
              <a:buNone/>
            </a:pPr>
            <a:r>
              <a:rPr lang="en"/>
              <a:t>We’ll start with a simple, one-page form. (SELECT LINK AND SWITCH TO FORM)</a:t>
            </a:r>
            <a:endParaRPr/>
          </a:p>
          <a:p>
            <a:pPr marL="0" lvl="0" indent="0" algn="l" rtl="0">
              <a:spcBef>
                <a:spcPts val="0"/>
              </a:spcBef>
              <a:spcAft>
                <a:spcPts val="0"/>
              </a:spcAft>
              <a:buNone/>
            </a:pPr>
            <a:endParaRPr/>
          </a:p>
          <a:p>
            <a:pPr marL="0" lvl="0" indent="0" algn="l" rtl="0">
              <a:spcBef>
                <a:spcPts val="0"/>
              </a:spcBef>
              <a:spcAft>
                <a:spcPts val="0"/>
              </a:spcAft>
              <a:buNone/>
            </a:pPr>
            <a:r>
              <a:rPr lang="en"/>
              <a:t>This is the beginning of the process….</a:t>
            </a:r>
            <a:endParaRPr/>
          </a:p>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3fa2de26e3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3fa2de26e3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During this presentation, participants learned about:</a:t>
            </a:r>
            <a:endParaRPr/>
          </a:p>
          <a:p>
            <a:pPr marL="0" lvl="0" indent="0" algn="l" rtl="0">
              <a:spcBef>
                <a:spcPts val="0"/>
              </a:spcBef>
              <a:spcAft>
                <a:spcPts val="0"/>
              </a:spcAft>
              <a:buNone/>
            </a:pPr>
            <a:endParaRPr/>
          </a:p>
          <a:p>
            <a:pPr marL="457200" lvl="0" indent="-298450" algn="l" rtl="0">
              <a:spcBef>
                <a:spcPts val="0"/>
              </a:spcBef>
              <a:spcAft>
                <a:spcPts val="0"/>
              </a:spcAft>
              <a:buSzPts val="1100"/>
              <a:buChar char="-"/>
            </a:pPr>
            <a:r>
              <a:rPr lang="en"/>
              <a:t>Three content development types, which are:</a:t>
            </a:r>
            <a:endParaRPr/>
          </a:p>
          <a:p>
            <a:pPr marL="914400" lvl="1" indent="-298450" algn="l" rtl="0">
              <a:spcBef>
                <a:spcPts val="0"/>
              </a:spcBef>
              <a:spcAft>
                <a:spcPts val="0"/>
              </a:spcAft>
              <a:buSzPts val="1100"/>
              <a:buChar char="-"/>
            </a:pPr>
            <a:r>
              <a:rPr lang="en"/>
              <a:t>Basic, Interactive, and Advanced</a:t>
            </a:r>
            <a:endParaRPr/>
          </a:p>
          <a:p>
            <a:pPr marL="457200" lvl="0" indent="-298450" algn="l" rtl="0">
              <a:spcBef>
                <a:spcPts val="0"/>
              </a:spcBef>
              <a:spcAft>
                <a:spcPts val="0"/>
              </a:spcAft>
              <a:buSzPts val="1100"/>
              <a:buChar char="-"/>
            </a:pPr>
            <a:r>
              <a:rPr lang="en"/>
              <a:t>Sample Interactions, which are based on your content, and can be built with either pre-made templates or a custom design</a:t>
            </a:r>
            <a:endParaRPr/>
          </a:p>
          <a:p>
            <a:pPr marL="457200" lvl="0" indent="-298450" algn="l" rtl="0">
              <a:spcBef>
                <a:spcPts val="0"/>
              </a:spcBef>
              <a:spcAft>
                <a:spcPts val="0"/>
              </a:spcAft>
              <a:buSzPts val="1100"/>
              <a:buChar char="-"/>
            </a:pPr>
            <a:r>
              <a:rPr lang="en"/>
              <a:t>A few Previous Projects that we have on display on the Instructional Design Services website, which contains much more information about the team and the services that we provide.</a:t>
            </a:r>
            <a:endParaRPr/>
          </a:p>
          <a:p>
            <a:pPr marL="457200" lvl="0" indent="-298450" algn="l" rtl="0">
              <a:spcBef>
                <a:spcPts val="0"/>
              </a:spcBef>
              <a:spcAft>
                <a:spcPts val="0"/>
              </a:spcAft>
              <a:buSzPts val="1100"/>
              <a:buChar char="-"/>
            </a:pPr>
            <a:r>
              <a:rPr lang="en"/>
              <a:t>And the ID Support Request Form, which you access from the Contact page on our website.</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3fa2de26e3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3fa2de26e3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Our objectives today are to:</a:t>
            </a:r>
            <a:endParaRPr/>
          </a:p>
          <a:p>
            <a:pPr marL="457200" lvl="0" indent="-298450" algn="l" rtl="0">
              <a:lnSpc>
                <a:spcPct val="115000"/>
              </a:lnSpc>
              <a:spcBef>
                <a:spcPts val="0"/>
              </a:spcBef>
              <a:spcAft>
                <a:spcPts val="0"/>
              </a:spcAft>
              <a:buClr>
                <a:srgbClr val="000000"/>
              </a:buClr>
              <a:buSzPts val="1100"/>
              <a:buChar char="●"/>
            </a:pPr>
            <a:r>
              <a:rPr lang="en"/>
              <a:t>Provide an overview of content development types</a:t>
            </a:r>
            <a:endParaRPr/>
          </a:p>
          <a:p>
            <a:pPr marL="457200" lvl="0" indent="-298450" algn="l" rtl="0">
              <a:lnSpc>
                <a:spcPct val="115000"/>
              </a:lnSpc>
              <a:spcBef>
                <a:spcPts val="0"/>
              </a:spcBef>
              <a:spcAft>
                <a:spcPts val="0"/>
              </a:spcAft>
              <a:buClr>
                <a:srgbClr val="000000"/>
              </a:buClr>
              <a:buSzPts val="1100"/>
              <a:buChar char="●"/>
            </a:pPr>
            <a:r>
              <a:rPr lang="en"/>
              <a:t>Conceptualize professional learning from an eLearning standpoint</a:t>
            </a:r>
            <a:endParaRPr/>
          </a:p>
          <a:p>
            <a:pPr marL="457200" lvl="0" indent="-298450" algn="l" rtl="0">
              <a:lnSpc>
                <a:spcPct val="115000"/>
              </a:lnSpc>
              <a:spcBef>
                <a:spcPts val="0"/>
              </a:spcBef>
              <a:spcAft>
                <a:spcPts val="0"/>
              </a:spcAft>
              <a:buClr>
                <a:srgbClr val="000000"/>
              </a:buClr>
              <a:buSzPts val="1100"/>
              <a:buChar char="●"/>
            </a:pPr>
            <a:r>
              <a:rPr lang="en"/>
              <a:t>Showcase previous ID work samples</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3fa2de26e3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3fa2de26e3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 can categorize eLearning content development into three types:</a:t>
            </a:r>
            <a:endParaRPr/>
          </a:p>
          <a:p>
            <a:pPr marL="457200" lvl="0" indent="-298450" algn="l" rtl="0">
              <a:spcBef>
                <a:spcPts val="0"/>
              </a:spcBef>
              <a:spcAft>
                <a:spcPts val="0"/>
              </a:spcAft>
              <a:buSzPts val="1100"/>
              <a:buChar char="-"/>
            </a:pPr>
            <a:r>
              <a:rPr lang="en"/>
              <a:t>Basic,</a:t>
            </a:r>
            <a:endParaRPr/>
          </a:p>
          <a:p>
            <a:pPr marL="457200" lvl="0" indent="-298450" algn="l" rtl="0">
              <a:spcBef>
                <a:spcPts val="0"/>
              </a:spcBef>
              <a:spcAft>
                <a:spcPts val="0"/>
              </a:spcAft>
              <a:buSzPts val="1100"/>
              <a:buChar char="-"/>
            </a:pPr>
            <a:r>
              <a:rPr lang="en"/>
              <a:t>Interactive,</a:t>
            </a:r>
            <a:endParaRPr/>
          </a:p>
          <a:p>
            <a:pPr marL="457200" lvl="0" indent="-298450" algn="l" rtl="0">
              <a:spcBef>
                <a:spcPts val="0"/>
              </a:spcBef>
              <a:spcAft>
                <a:spcPts val="0"/>
              </a:spcAft>
              <a:buSzPts val="1100"/>
              <a:buChar char="-"/>
            </a:pPr>
            <a:r>
              <a:rPr lang="en"/>
              <a:t>and Advanced.</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3fa2de26e3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3fa2de26e3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A lot of products developed as BASIC eLearning content is commonly referred to as “rapid eLearning.”</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Rapid eLearning development occurs when all of the content (</a:t>
            </a:r>
            <a:r>
              <a:rPr lang="en" dirty="0">
                <a:solidFill>
                  <a:schemeClr val="dk1"/>
                </a:solidFill>
              </a:rPr>
              <a:t>text, audio, video, images, and other material) </a:t>
            </a:r>
            <a:r>
              <a:rPr lang="en" dirty="0"/>
              <a:t>has already been created by the content experts, and </a:t>
            </a:r>
            <a:endParaRPr dirty="0"/>
          </a:p>
          <a:p>
            <a:pPr marL="0" lvl="0" indent="0" algn="l" rtl="0">
              <a:spcBef>
                <a:spcPts val="0"/>
              </a:spcBef>
              <a:spcAft>
                <a:spcPts val="0"/>
              </a:spcAft>
              <a:buNone/>
            </a:pPr>
            <a:r>
              <a:rPr lang="en" dirty="0"/>
              <a:t>involves basic conversion processes such as taking a final PowerPoint presentation and making it viewable to an audience online — which is called PowerPoint-to-eLearning.</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These PowerPoint presentations can already include basic audio — such as narration,</a:t>
            </a:r>
            <a:endParaRPr dirty="0"/>
          </a:p>
          <a:p>
            <a:pPr marL="0" lvl="0" indent="0" algn="l" rtl="0">
              <a:spcBef>
                <a:spcPts val="0"/>
              </a:spcBef>
              <a:spcAft>
                <a:spcPts val="0"/>
              </a:spcAft>
              <a:buNone/>
            </a:pPr>
            <a:r>
              <a:rPr lang="en" dirty="0"/>
              <a:t> and video — such as a cell phone video of a science experiment.</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A basic presentation can and should add a quiz question or check for understanding to introduce or review the eLearning content.</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But, we can also add these elements during the development process to enhance content already developed.</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Turnaround time for basic eLearning products can vary from 1-½ to over 4 weeks.</a:t>
            </a:r>
            <a:endParaRPr dirty="0"/>
          </a:p>
          <a:p>
            <a:pPr marL="0" lvl="0" indent="0" algn="l" rtl="0">
              <a:spcBef>
                <a:spcPts val="0"/>
              </a:spcBef>
              <a:spcAft>
                <a:spcPts val="0"/>
              </a:spcAft>
              <a:buNone/>
            </a:pPr>
            <a:r>
              <a:rPr lang="en" dirty="0">
                <a:solidFill>
                  <a:schemeClr val="dk1"/>
                </a:solidFill>
              </a:rPr>
              <a:t>This is a continuum. </a:t>
            </a:r>
            <a:endParaRPr dirty="0">
              <a:solidFill>
                <a:schemeClr val="dk1"/>
              </a:solidFill>
            </a:endParaRPr>
          </a:p>
          <a:p>
            <a:pPr marL="0" lvl="0" indent="0" algn="l" rtl="0">
              <a:spcBef>
                <a:spcPts val="0"/>
              </a:spcBef>
              <a:spcAft>
                <a:spcPts val="0"/>
              </a:spcAft>
              <a:buNone/>
            </a:pPr>
            <a:r>
              <a:rPr lang="en" dirty="0"/>
              <a:t>It depends on how much content was developed at the onset of the project,</a:t>
            </a:r>
            <a:endParaRPr dirty="0"/>
          </a:p>
          <a:p>
            <a:pPr marL="0" lvl="0" indent="0" algn="l" rtl="0">
              <a:spcBef>
                <a:spcPts val="0"/>
              </a:spcBef>
              <a:spcAft>
                <a:spcPts val="0"/>
              </a:spcAft>
              <a:buNone/>
            </a:pPr>
            <a:r>
              <a:rPr lang="en" dirty="0"/>
              <a:t>and how much more needs to be developed to create an educationally sound product.</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In our experience, the average is pretty typical — 2-½ weeks or so.</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  </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3fa2de26e3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3fa2de26e3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INTERACTIVE content development takes the Rapid eLearning process and adds more to it.</a:t>
            </a:r>
            <a:endParaRPr/>
          </a:p>
          <a:p>
            <a:pPr marL="0" lvl="0" indent="0" algn="l" rtl="0">
              <a:spcBef>
                <a:spcPts val="0"/>
              </a:spcBef>
              <a:spcAft>
                <a:spcPts val="0"/>
              </a:spcAft>
              <a:buNone/>
            </a:pPr>
            <a:r>
              <a:rPr lang="en"/>
              <a:t>There’s more content and more multimedia.</a:t>
            </a:r>
            <a:endParaRPr/>
          </a:p>
          <a:p>
            <a:pPr marL="0" lvl="0" indent="0" algn="l" rtl="0">
              <a:spcBef>
                <a:spcPts val="0"/>
              </a:spcBef>
              <a:spcAft>
                <a:spcPts val="0"/>
              </a:spcAft>
              <a:buNone/>
            </a:pPr>
            <a:r>
              <a:rPr lang="en"/>
              <a:t>There’s more interaction. Rather than just playing audio or video files and answering a quiz question,</a:t>
            </a:r>
            <a:endParaRPr/>
          </a:p>
          <a:p>
            <a:pPr marL="0" lvl="0" indent="0" algn="l" rtl="0">
              <a:spcBef>
                <a:spcPts val="0"/>
              </a:spcBef>
              <a:spcAft>
                <a:spcPts val="0"/>
              </a:spcAft>
              <a:buNone/>
            </a:pPr>
            <a:r>
              <a:rPr lang="en"/>
              <a:t>now learners are interacting more with the content:</a:t>
            </a:r>
            <a:endParaRPr/>
          </a:p>
          <a:p>
            <a:pPr marL="0" lvl="0" indent="0" algn="l" rtl="0">
              <a:spcBef>
                <a:spcPts val="0"/>
              </a:spcBef>
              <a:spcAft>
                <a:spcPts val="0"/>
              </a:spcAft>
              <a:buNone/>
            </a:pPr>
            <a:endParaRPr/>
          </a:p>
          <a:p>
            <a:pPr marL="0" lvl="0" indent="0" algn="l" rtl="0">
              <a:spcBef>
                <a:spcPts val="0"/>
              </a:spcBef>
              <a:spcAft>
                <a:spcPts val="0"/>
              </a:spcAft>
              <a:buNone/>
            </a:pPr>
            <a:r>
              <a:rPr lang="en"/>
              <a:t>At one end of the spectrum, we can use what’s called “templated” interactions — which means “pre-made” and we just plug-in your content;</a:t>
            </a:r>
            <a:endParaRPr/>
          </a:p>
          <a:p>
            <a:pPr marL="0" lvl="0" indent="0" algn="l" rtl="0">
              <a:spcBef>
                <a:spcPts val="0"/>
              </a:spcBef>
              <a:spcAft>
                <a:spcPts val="0"/>
              </a:spcAft>
              <a:buNone/>
            </a:pPr>
            <a:r>
              <a:rPr lang="en"/>
              <a:t>and at the other end of the spectrum, we can create customized interactions based on your content and how you want to deliver it to your learners.</a:t>
            </a:r>
            <a:endParaRPr/>
          </a:p>
          <a:p>
            <a:pPr marL="0" lvl="0" indent="0" algn="l" rtl="0">
              <a:spcBef>
                <a:spcPts val="0"/>
              </a:spcBef>
              <a:spcAft>
                <a:spcPts val="0"/>
              </a:spcAft>
              <a:buNone/>
            </a:pPr>
            <a:endParaRPr/>
          </a:p>
          <a:p>
            <a:pPr marL="0" lvl="0" indent="0" algn="l" rtl="0">
              <a:spcBef>
                <a:spcPts val="0"/>
              </a:spcBef>
              <a:spcAft>
                <a:spcPts val="0"/>
              </a:spcAft>
              <a:buNone/>
            </a:pPr>
            <a:r>
              <a:rPr lang="en"/>
              <a:t>Interactive projects could include simple animations that help illustrate a concept.</a:t>
            </a:r>
            <a:endParaRPr/>
          </a:p>
          <a:p>
            <a:pPr marL="0" lvl="0" indent="0" algn="l" rtl="0">
              <a:spcBef>
                <a:spcPts val="0"/>
              </a:spcBef>
              <a:spcAft>
                <a:spcPts val="0"/>
              </a:spcAft>
              <a:buNone/>
            </a:pPr>
            <a:endParaRPr/>
          </a:p>
          <a:p>
            <a:pPr marL="0" lvl="0" indent="0" algn="l" rtl="0">
              <a:spcBef>
                <a:spcPts val="0"/>
              </a:spcBef>
              <a:spcAft>
                <a:spcPts val="0"/>
              </a:spcAft>
              <a:buNone/>
            </a:pPr>
            <a:r>
              <a:rPr lang="en"/>
              <a:t>We can also create and embed software simulations, showing how to use software or a website, for example.</a:t>
            </a:r>
            <a:endParaRPr/>
          </a:p>
          <a:p>
            <a:pPr marL="0" lvl="0" indent="0" algn="l" rtl="0">
              <a:spcBef>
                <a:spcPts val="0"/>
              </a:spcBef>
              <a:spcAft>
                <a:spcPts val="0"/>
              </a:spcAft>
              <a:buNone/>
            </a:pPr>
            <a:endParaRPr/>
          </a:p>
          <a:p>
            <a:pPr marL="0" lvl="0" indent="0" algn="l" rtl="0">
              <a:spcBef>
                <a:spcPts val="0"/>
              </a:spcBef>
              <a:spcAft>
                <a:spcPts val="0"/>
              </a:spcAft>
              <a:buNone/>
            </a:pPr>
            <a:r>
              <a:rPr lang="en"/>
              <a:t>Multiple checks for understanding are also typical throughout an interactive module.</a:t>
            </a:r>
            <a:endParaRPr/>
          </a:p>
          <a:p>
            <a:pPr marL="0" lvl="0" indent="0" algn="l" rtl="0">
              <a:spcBef>
                <a:spcPts val="0"/>
              </a:spcBef>
              <a:spcAft>
                <a:spcPts val="0"/>
              </a:spcAft>
              <a:buNone/>
            </a:pPr>
            <a:endParaRPr/>
          </a:p>
          <a:p>
            <a:pPr marL="0" lvl="0" indent="0" algn="l" rtl="0">
              <a:spcBef>
                <a:spcPts val="0"/>
              </a:spcBef>
              <a:spcAft>
                <a:spcPts val="0"/>
              </a:spcAft>
              <a:buNone/>
            </a:pPr>
            <a:r>
              <a:rPr lang="en"/>
              <a:t>Turnaround time for this level of content development also falls on a continuum based on complexity:</a:t>
            </a:r>
            <a:endParaRPr/>
          </a:p>
          <a:p>
            <a:pPr marL="0" lvl="0" indent="0" algn="l" rtl="0">
              <a:spcBef>
                <a:spcPts val="0"/>
              </a:spcBef>
              <a:spcAft>
                <a:spcPts val="0"/>
              </a:spcAft>
              <a:buNone/>
            </a:pPr>
            <a:r>
              <a:rPr lang="en"/>
              <a:t>It varies from 3 to over 6-½ weeks.</a:t>
            </a:r>
            <a:endParaRPr/>
          </a:p>
          <a:p>
            <a:pPr marL="0" lvl="0" indent="0" algn="l" rtl="0">
              <a:spcBef>
                <a:spcPts val="0"/>
              </a:spcBef>
              <a:spcAft>
                <a:spcPts val="0"/>
              </a:spcAft>
              <a:buNone/>
            </a:pPr>
            <a:r>
              <a:rPr lang="en"/>
              <a:t>Again, the average is pretty typical:</a:t>
            </a:r>
            <a:endParaRPr/>
          </a:p>
          <a:p>
            <a:pPr marL="0" lvl="0" indent="0" algn="l" rtl="0">
              <a:spcBef>
                <a:spcPts val="0"/>
              </a:spcBef>
              <a:spcAft>
                <a:spcPts val="0"/>
              </a:spcAft>
              <a:buNone/>
            </a:pPr>
            <a:r>
              <a:rPr lang="en"/>
              <a:t>some of our larger projects have taken over 4 weeks.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3fa2de26e3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3fa2de26e3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Finally, ADVANCED eLearning content requires a significant amount of custom development.</a:t>
            </a:r>
            <a:endParaRPr/>
          </a:p>
          <a:p>
            <a:pPr marL="0" lvl="0" indent="0" algn="l" rtl="0">
              <a:spcBef>
                <a:spcPts val="0"/>
              </a:spcBef>
              <a:spcAft>
                <a:spcPts val="0"/>
              </a:spcAft>
              <a:buNone/>
            </a:pPr>
            <a:endParaRPr/>
          </a:p>
          <a:p>
            <a:pPr marL="0" lvl="0" indent="0" algn="l" rtl="0">
              <a:spcBef>
                <a:spcPts val="0"/>
              </a:spcBef>
              <a:spcAft>
                <a:spcPts val="0"/>
              </a:spcAft>
              <a:buNone/>
            </a:pPr>
            <a:r>
              <a:rPr lang="en"/>
              <a:t>These are practically “courseware level” types of products.</a:t>
            </a:r>
            <a:endParaRPr/>
          </a:p>
          <a:p>
            <a:pPr marL="0" lvl="0" indent="0" algn="l" rtl="0">
              <a:spcBef>
                <a:spcPts val="0"/>
              </a:spcBef>
              <a:spcAft>
                <a:spcPts val="0"/>
              </a:spcAft>
              <a:buNone/>
            </a:pPr>
            <a:endParaRPr/>
          </a:p>
          <a:p>
            <a:pPr marL="0" lvl="0" indent="0" algn="l" rtl="0">
              <a:spcBef>
                <a:spcPts val="0"/>
              </a:spcBef>
              <a:spcAft>
                <a:spcPts val="0"/>
              </a:spcAft>
              <a:buNone/>
            </a:pPr>
            <a:r>
              <a:rPr lang="en"/>
              <a:t>They include complex or significant amount of interactions and/or games.</a:t>
            </a:r>
            <a:endParaRPr/>
          </a:p>
          <a:p>
            <a:pPr marL="0" lvl="0" indent="0" algn="l" rtl="0">
              <a:spcBef>
                <a:spcPts val="0"/>
              </a:spcBef>
              <a:spcAft>
                <a:spcPts val="0"/>
              </a:spcAft>
              <a:buNone/>
            </a:pPr>
            <a:endParaRPr/>
          </a:p>
          <a:p>
            <a:pPr marL="0" lvl="0" indent="0" algn="l" rtl="0">
              <a:spcBef>
                <a:spcPts val="0"/>
              </a:spcBef>
              <a:spcAft>
                <a:spcPts val="0"/>
              </a:spcAft>
              <a:buNone/>
            </a:pPr>
            <a:r>
              <a:rPr lang="en"/>
              <a:t>There are several checks for understanding </a:t>
            </a:r>
            <a:endParaRPr/>
          </a:p>
          <a:p>
            <a:pPr marL="0" lvl="0" indent="0" algn="l" rtl="0">
              <a:spcBef>
                <a:spcPts val="0"/>
              </a:spcBef>
              <a:spcAft>
                <a:spcPts val="0"/>
              </a:spcAft>
              <a:buNone/>
            </a:pPr>
            <a:r>
              <a:rPr lang="en"/>
              <a:t>that could lead to “branching” — </a:t>
            </a:r>
            <a:endParaRPr/>
          </a:p>
          <a:p>
            <a:pPr marL="0" lvl="0" indent="0" algn="l" rtl="0">
              <a:spcBef>
                <a:spcPts val="0"/>
              </a:spcBef>
              <a:spcAft>
                <a:spcPts val="0"/>
              </a:spcAft>
              <a:buNone/>
            </a:pPr>
            <a:r>
              <a:rPr lang="en"/>
              <a:t>which is customising the course based on user responses to questions, for example. </a:t>
            </a:r>
            <a:endParaRPr/>
          </a:p>
          <a:p>
            <a:pPr marL="0" lvl="0" indent="0" algn="l" rtl="0">
              <a:spcBef>
                <a:spcPts val="0"/>
              </a:spcBef>
              <a:spcAft>
                <a:spcPts val="0"/>
              </a:spcAft>
              <a:buNone/>
            </a:pPr>
            <a:endParaRPr/>
          </a:p>
          <a:p>
            <a:pPr marL="0" lvl="0" indent="0" algn="l" rtl="0">
              <a:spcBef>
                <a:spcPts val="0"/>
              </a:spcBef>
              <a:spcAft>
                <a:spcPts val="0"/>
              </a:spcAft>
              <a:buNone/>
            </a:pPr>
            <a:r>
              <a:rPr lang="en"/>
              <a:t>There is extensive use of multimedia.</a:t>
            </a:r>
            <a:endParaRPr/>
          </a:p>
          <a:p>
            <a:pPr marL="0" lvl="0" indent="0" algn="l" rtl="0">
              <a:spcBef>
                <a:spcPts val="0"/>
              </a:spcBef>
              <a:spcAft>
                <a:spcPts val="0"/>
              </a:spcAft>
              <a:buNone/>
            </a:pPr>
            <a:endParaRPr/>
          </a:p>
          <a:p>
            <a:pPr marL="0" lvl="0" indent="0" algn="l" rtl="0">
              <a:spcBef>
                <a:spcPts val="0"/>
              </a:spcBef>
              <a:spcAft>
                <a:spcPts val="0"/>
              </a:spcAft>
              <a:buNone/>
            </a:pPr>
            <a:r>
              <a:rPr lang="en"/>
              <a:t>And all of this typically involves complex programming or scripting in order to create this advanced level of customized eLearning.</a:t>
            </a:r>
            <a:endParaRPr/>
          </a:p>
          <a:p>
            <a:pPr marL="0" lvl="0" indent="0" algn="l" rtl="0">
              <a:spcBef>
                <a:spcPts val="0"/>
              </a:spcBef>
              <a:spcAft>
                <a:spcPts val="0"/>
              </a:spcAft>
              <a:buNone/>
            </a:pPr>
            <a:endParaRPr/>
          </a:p>
          <a:p>
            <a:pPr marL="0" lvl="0" indent="0" algn="l" rtl="0">
              <a:spcBef>
                <a:spcPts val="0"/>
              </a:spcBef>
              <a:spcAft>
                <a:spcPts val="0"/>
              </a:spcAft>
              <a:buNone/>
            </a:pPr>
            <a:r>
              <a:rPr lang="en"/>
              <a:t>Turnaround time can vary from 5 weeks to over 4-½ months, </a:t>
            </a:r>
            <a:endParaRPr/>
          </a:p>
          <a:p>
            <a:pPr marL="0" lvl="0" indent="0" algn="l" rtl="0">
              <a:spcBef>
                <a:spcPts val="0"/>
              </a:spcBef>
              <a:spcAft>
                <a:spcPts val="0"/>
              </a:spcAft>
              <a:buNone/>
            </a:pPr>
            <a:r>
              <a:rPr lang="en"/>
              <a:t>and sometimes even longer!</a:t>
            </a:r>
            <a:endParaRPr/>
          </a:p>
          <a:p>
            <a:pPr marL="0" lvl="0" indent="0" algn="l" rtl="0">
              <a:spcBef>
                <a:spcPts val="0"/>
              </a:spcBef>
              <a:spcAft>
                <a:spcPts val="0"/>
              </a:spcAft>
              <a:buNone/>
            </a:pPr>
            <a:r>
              <a:rPr lang="en"/>
              <a:t>It depends on the level of complexity and customization, and how much of the content was ready at the onset of the project.</a:t>
            </a:r>
            <a:endParaRPr/>
          </a:p>
          <a:p>
            <a:pPr marL="0" lvl="0" indent="0" algn="l" rtl="0">
              <a:spcBef>
                <a:spcPts val="0"/>
              </a:spcBef>
              <a:spcAft>
                <a:spcPts val="0"/>
              </a:spcAft>
              <a:buNone/>
            </a:pPr>
            <a:endParaRPr/>
          </a:p>
          <a:p>
            <a:pPr marL="0" lvl="0" indent="0" algn="l" rtl="0">
              <a:spcBef>
                <a:spcPts val="0"/>
              </a:spcBef>
              <a:spcAft>
                <a:spcPts val="0"/>
              </a:spcAft>
              <a:buNone/>
            </a:pPr>
            <a:r>
              <a:rPr lang="en"/>
              <a:t>We’ve developed advanced-level eLearning products, but more towards the lower end.</a:t>
            </a:r>
            <a:endParaRPr/>
          </a:p>
          <a:p>
            <a:pPr marL="0" lvl="0" indent="0" algn="l" rtl="0">
              <a:spcBef>
                <a:spcPts val="0"/>
              </a:spcBef>
              <a:spcAft>
                <a:spcPts val="0"/>
              </a:spcAft>
              <a:buNone/>
            </a:pPr>
            <a:endParaRPr/>
          </a:p>
          <a:p>
            <a:pPr marL="0" lvl="0" indent="0" algn="l" rtl="0">
              <a:spcBef>
                <a:spcPts val="0"/>
              </a:spcBef>
              <a:spcAft>
                <a:spcPts val="0"/>
              </a:spcAft>
              <a:buNone/>
            </a:pPr>
            <a:r>
              <a:rPr lang="en"/>
              <a:t>If you’ve been watching the turnaround time estimates provided…</a:t>
            </a:r>
            <a:endParaRPr/>
          </a:p>
          <a:p>
            <a:pPr marL="0" lvl="0" indent="0" algn="l" rtl="0">
              <a:spcBef>
                <a:spcPts val="0"/>
              </a:spcBef>
              <a:spcAft>
                <a:spcPts val="0"/>
              </a:spcAft>
              <a:buNone/>
            </a:pPr>
            <a:r>
              <a:rPr lang="en"/>
              <a:t>...yes… sometimes we can complete a more complex project faster than something more simple.</a:t>
            </a:r>
            <a:endParaRPr/>
          </a:p>
          <a:p>
            <a:pPr marL="0" lvl="0" indent="0" algn="l" rtl="0">
              <a:spcBef>
                <a:spcPts val="0"/>
              </a:spcBef>
              <a:spcAft>
                <a:spcPts val="0"/>
              </a:spcAft>
              <a:buNone/>
            </a:pPr>
            <a:r>
              <a:rPr lang="en"/>
              <a:t>The level and type of complexity, the amount of content, and how much of the content is ready to go at project onset are important.</a:t>
            </a:r>
            <a:endParaRPr/>
          </a:p>
          <a:p>
            <a:pPr marL="0" lvl="0" indent="0" algn="l" rtl="0">
              <a:spcBef>
                <a:spcPts val="0"/>
              </a:spcBef>
              <a:spcAft>
                <a:spcPts val="0"/>
              </a:spcAft>
              <a:buNone/>
            </a:pPr>
            <a:endParaRPr/>
          </a:p>
          <a:p>
            <a:pPr marL="0" lvl="0" indent="0" algn="l" rtl="0">
              <a:spcBef>
                <a:spcPts val="0"/>
              </a:spcBef>
              <a:spcAft>
                <a:spcPts val="0"/>
              </a:spcAft>
              <a:buNone/>
            </a:pPr>
            <a:r>
              <a:rPr lang="en"/>
              <a:t>Also, keep in mind that our workloads are like yours — we’re typically working on multiple projects on any given day.</a:t>
            </a:r>
            <a:endParaRPr/>
          </a:p>
          <a:p>
            <a:pPr marL="0" lvl="0" indent="0" algn="l" rtl="0">
              <a:spcBef>
                <a:spcPts val="0"/>
              </a:spcBef>
              <a:spcAft>
                <a:spcPts val="0"/>
              </a:spcAft>
              <a:buNone/>
            </a:pPr>
            <a:r>
              <a:rPr lang="en"/>
              <a:t>This also contributes to the average turnaround times mentioned.</a:t>
            </a:r>
            <a:endParaRPr/>
          </a:p>
          <a:p>
            <a:pPr marL="0" lvl="0" indent="0" algn="l" rtl="0">
              <a:spcBef>
                <a:spcPts val="0"/>
              </a:spcBef>
              <a:spcAft>
                <a:spcPts val="0"/>
              </a:spcAft>
              <a:buNone/>
            </a:pPr>
            <a:r>
              <a:rPr lang="en"/>
              <a:t>Sometimes we’ll have multiple IDs working on a project, which helps in the larger, more complex projects.</a:t>
            </a:r>
            <a:endParaRPr/>
          </a:p>
          <a:p>
            <a:pPr marL="0" lvl="0" indent="0" algn="l" rtl="0">
              <a:spcBef>
                <a:spcPts val="0"/>
              </a:spcBef>
              <a:spcAft>
                <a:spcPts val="0"/>
              </a:spcAft>
              <a:buNone/>
            </a:pPr>
            <a:r>
              <a:rPr lang="en"/>
              <a:t>But, our workloads and “last-minute” or “emergency” requests from the “top” also affect group development time.</a:t>
            </a:r>
            <a:endParaRPr/>
          </a:p>
          <a:p>
            <a:pPr marL="0" lvl="0" indent="0" algn="l" rtl="0">
              <a:spcBef>
                <a:spcPts val="0"/>
              </a:spcBef>
              <a:spcAft>
                <a:spcPts val="0"/>
              </a:spcAft>
              <a:buNone/>
            </a:pPr>
            <a:endParaRPr/>
          </a:p>
          <a:p>
            <a:pPr marL="0" lvl="0" indent="0" algn="l" rtl="0">
              <a:spcBef>
                <a:spcPts val="0"/>
              </a:spcBef>
              <a:spcAft>
                <a:spcPts val="0"/>
              </a:spcAft>
              <a:buNone/>
            </a:pPr>
            <a:r>
              <a:rPr lang="en"/>
              <a:t>This is the reality of an in-house design team. We have a finite number of resources.</a:t>
            </a:r>
            <a:endParaRPr/>
          </a:p>
          <a:p>
            <a:pPr marL="0" lvl="0" indent="0" algn="l" rtl="0">
              <a:spcBef>
                <a:spcPts val="0"/>
              </a:spcBef>
              <a:spcAft>
                <a:spcPts val="0"/>
              </a:spcAft>
              <a:buNone/>
            </a:pPr>
            <a:endParaRPr/>
          </a:p>
          <a:p>
            <a:pPr marL="0" lvl="0" indent="0" algn="l" rtl="0">
              <a:spcBef>
                <a:spcPts val="0"/>
              </a:spcBef>
              <a:spcAft>
                <a:spcPts val="0"/>
              </a:spcAft>
              <a:buNone/>
            </a:pPr>
            <a:r>
              <a:rPr lang="en"/>
              <a:t>Rest assured:</a:t>
            </a:r>
            <a:endParaRPr/>
          </a:p>
          <a:p>
            <a:pPr marL="457200" lvl="0" indent="-298450" algn="l" rtl="0">
              <a:spcBef>
                <a:spcPts val="0"/>
              </a:spcBef>
              <a:spcAft>
                <a:spcPts val="0"/>
              </a:spcAft>
              <a:buSzPts val="1100"/>
              <a:buChar char="-"/>
            </a:pPr>
            <a:r>
              <a:rPr lang="en"/>
              <a:t>all projects get completed,</a:t>
            </a:r>
            <a:endParaRPr/>
          </a:p>
          <a:p>
            <a:pPr marL="457200" lvl="0" indent="-298450" algn="l" rtl="0">
              <a:spcBef>
                <a:spcPts val="0"/>
              </a:spcBef>
              <a:spcAft>
                <a:spcPts val="0"/>
              </a:spcAft>
              <a:buSzPts val="1100"/>
              <a:buChar char="-"/>
            </a:pPr>
            <a:r>
              <a:rPr lang="en"/>
              <a:t>and we communicate with you and our supervisors regularly during project development, so there are no surprises.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3fa2de26e3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3fa2de26e3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 let’s show you some examples of:</a:t>
            </a:r>
            <a:endParaRPr/>
          </a:p>
          <a:p>
            <a:pPr marL="457200" lvl="0" indent="-298450" algn="l" rtl="0">
              <a:spcBef>
                <a:spcPts val="0"/>
              </a:spcBef>
              <a:spcAft>
                <a:spcPts val="0"/>
              </a:spcAft>
              <a:buSzPts val="1100"/>
              <a:buChar char="-"/>
            </a:pPr>
            <a:r>
              <a:rPr lang="en"/>
              <a:t>What we called “templated” interactions,</a:t>
            </a:r>
            <a:endParaRPr/>
          </a:p>
          <a:p>
            <a:pPr marL="457200" lvl="0" indent="-298450" algn="l" rtl="0">
              <a:spcBef>
                <a:spcPts val="0"/>
              </a:spcBef>
              <a:spcAft>
                <a:spcPts val="0"/>
              </a:spcAft>
              <a:buSzPts val="1100"/>
              <a:buChar char="-"/>
            </a:pPr>
            <a:r>
              <a:rPr lang="en"/>
              <a:t>and Checks for Understanding</a:t>
            </a:r>
            <a:endParaRPr/>
          </a:p>
          <a:p>
            <a:pPr marL="0" lvl="0" indent="0" algn="l" rtl="0">
              <a:spcBef>
                <a:spcPts val="0"/>
              </a:spcBef>
              <a:spcAft>
                <a:spcPts val="0"/>
              </a:spcAft>
              <a:buNone/>
            </a:pPr>
            <a:r>
              <a:rPr lang="en"/>
              <a:t>from a conceptual standpoint.</a:t>
            </a:r>
            <a:endParaRPr/>
          </a:p>
          <a:p>
            <a:pPr marL="0" lvl="0" indent="0" algn="l" rtl="0">
              <a:spcBef>
                <a:spcPts val="0"/>
              </a:spcBef>
              <a:spcAft>
                <a:spcPts val="0"/>
              </a:spcAft>
              <a:buNone/>
            </a:pPr>
            <a:endParaRPr/>
          </a:p>
          <a:p>
            <a:pPr marL="0" lvl="0" indent="0" algn="l" rtl="0">
              <a:spcBef>
                <a:spcPts val="0"/>
              </a:spcBef>
              <a:spcAft>
                <a:spcPts val="0"/>
              </a:spcAft>
              <a:buNone/>
            </a:pPr>
            <a:r>
              <a:rPr lang="en"/>
              <a:t>And then we’ll move on to real examples of products that we helped create.</a:t>
            </a:r>
            <a:endParaRPr/>
          </a:p>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3fa2de26e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3fa2de26e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a:solidFill>
                  <a:schemeClr val="dk1"/>
                </a:solidFill>
              </a:rPr>
              <a:t>Most of the eLearning products that we’ve created fall under the category of Rapid eLearning, both basic and interactive types of products.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When your content is ready for us, we’ll discuss with you how that content can be organized and presented in an online environment that’s engaging, fun, and educationally sound.</a:t>
            </a:r>
            <a:endParaRPr dirty="0"/>
          </a:p>
          <a:p>
            <a:pPr marL="0" lvl="0" indent="0" algn="l" rtl="0">
              <a:spcBef>
                <a:spcPts val="0"/>
              </a:spcBef>
              <a:spcAft>
                <a:spcPts val="0"/>
              </a:spcAft>
              <a:buNone/>
            </a:pPr>
            <a:r>
              <a:rPr lang="en" dirty="0"/>
              <a:t>How would you organize information? (ASK CLASS -- maybe: written paragraphs; lists; and if you have data, maybe charts or graphs)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So, we’ll start with our experience with templated interactions in organizing this information. This is where we plug your content into appropriate pre-made templates, which reduces development time.</a:t>
            </a:r>
            <a:endParaRPr dirty="0"/>
          </a:p>
          <a:p>
            <a:pPr marL="0" lvl="0" indent="0" algn="l" rtl="0">
              <a:spcBef>
                <a:spcPts val="0"/>
              </a:spcBef>
              <a:spcAft>
                <a:spcPts val="0"/>
              </a:spcAft>
              <a:buNone/>
            </a:pPr>
            <a:endParaRPr dirty="0"/>
          </a:p>
          <a:p>
            <a:pPr marL="0" lvl="0" indent="0" algn="l" rtl="0">
              <a:spcBef>
                <a:spcPts val="0"/>
              </a:spcBef>
              <a:spcAft>
                <a:spcPts val="0"/>
              </a:spcAft>
              <a:buClr>
                <a:schemeClr val="dk1"/>
              </a:buClr>
              <a:buSzPts val="1100"/>
              <a:buFont typeface="Arial"/>
              <a:buNone/>
            </a:pPr>
            <a:r>
              <a:rPr lang="en" dirty="0">
                <a:solidFill>
                  <a:schemeClr val="dk1"/>
                </a:solidFill>
              </a:rPr>
              <a:t>Examples include:</a:t>
            </a:r>
            <a:endParaRPr dirty="0">
              <a:solidFill>
                <a:schemeClr val="dk1"/>
              </a:solidFill>
            </a:endParaRPr>
          </a:p>
          <a:p>
            <a:pPr marL="457200" lvl="0" indent="-298450" algn="l" rtl="0">
              <a:spcBef>
                <a:spcPts val="0"/>
              </a:spcBef>
              <a:spcAft>
                <a:spcPts val="0"/>
              </a:spcAft>
              <a:buClr>
                <a:schemeClr val="dk1"/>
              </a:buClr>
              <a:buSzPts val="1100"/>
              <a:buChar char="-"/>
            </a:pPr>
            <a:r>
              <a:rPr lang="en" dirty="0">
                <a:solidFill>
                  <a:schemeClr val="dk1"/>
                </a:solidFill>
              </a:rPr>
              <a:t>Timelines</a:t>
            </a:r>
            <a:endParaRPr dirty="0">
              <a:solidFill>
                <a:schemeClr val="dk1"/>
              </a:solidFill>
            </a:endParaRPr>
          </a:p>
          <a:p>
            <a:pPr marL="457200" lvl="0" indent="-298450" algn="l" rtl="0">
              <a:spcBef>
                <a:spcPts val="0"/>
              </a:spcBef>
              <a:spcAft>
                <a:spcPts val="0"/>
              </a:spcAft>
              <a:buClr>
                <a:schemeClr val="dk1"/>
              </a:buClr>
              <a:buSzPts val="1100"/>
              <a:buChar char="-"/>
            </a:pPr>
            <a:r>
              <a:rPr lang="en" dirty="0">
                <a:solidFill>
                  <a:schemeClr val="dk1"/>
                </a:solidFill>
              </a:rPr>
              <a:t>Step-by-step processes</a:t>
            </a:r>
            <a:endParaRPr dirty="0">
              <a:solidFill>
                <a:schemeClr val="dk1"/>
              </a:solidFill>
            </a:endParaRPr>
          </a:p>
          <a:p>
            <a:pPr marL="457200" lvl="0" indent="-298450" algn="l" rtl="0">
              <a:spcBef>
                <a:spcPts val="0"/>
              </a:spcBef>
              <a:spcAft>
                <a:spcPts val="0"/>
              </a:spcAft>
              <a:buClr>
                <a:schemeClr val="dk1"/>
              </a:buClr>
              <a:buSzPts val="1100"/>
              <a:buChar char="-"/>
            </a:pPr>
            <a:r>
              <a:rPr lang="en" dirty="0">
                <a:solidFill>
                  <a:schemeClr val="dk1"/>
                </a:solidFill>
              </a:rPr>
              <a:t>Or showing relationships among related concepts.</a:t>
            </a: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None/>
            </a:pPr>
            <a:r>
              <a:rPr lang="en" dirty="0">
                <a:solidFill>
                  <a:schemeClr val="dk1"/>
                </a:solidFill>
              </a:rPr>
              <a:t>Adding audio and video to enhance understanding is common, too.</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However (!!!), we need to emphasize here that you (or any of us) should NOT create or develop educational content based on pre-made templates.</a:t>
            </a:r>
            <a:endParaRPr dirty="0"/>
          </a:p>
          <a:p>
            <a:pPr marL="0" lvl="0" indent="0" algn="l" rtl="0">
              <a:spcBef>
                <a:spcPts val="0"/>
              </a:spcBef>
              <a:spcAft>
                <a:spcPts val="0"/>
              </a:spcAft>
              <a:buNone/>
            </a:pPr>
            <a:r>
              <a:rPr lang="en" dirty="0"/>
              <a:t>It’s the content that drives the design; the design should not drive the content.</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You’re the content expert. People with education backgrounds know the teaching and learning methods needed for learners to understand subject matter and how to organize that information.</a:t>
            </a:r>
            <a:endParaRPr dirty="0"/>
          </a:p>
          <a:p>
            <a:pPr marL="0" lvl="0" indent="0" algn="l" rtl="0">
              <a:spcBef>
                <a:spcPts val="0"/>
              </a:spcBef>
              <a:spcAft>
                <a:spcPts val="0"/>
              </a:spcAft>
              <a:buNone/>
            </a:pPr>
            <a:r>
              <a:rPr lang="en" dirty="0"/>
              <a:t>People who are not familiar with teaching and learning, have us — We’ll help you in determining the best way to organize and deliver your content.</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In both cases, we’ll review the content with you, and then we’ll discuss ideas for content delivery in an online environment.</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3fa2de26e3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3fa2de26e3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It’s possible that during the development process we’ll discover that a certain interaction, activity, or delivery method is not working well — either how it fits with everything else, or maybe it’s just too complex.</a:t>
            </a:r>
            <a:endParaRPr/>
          </a:p>
          <a:p>
            <a:pPr marL="0" lvl="0" indent="0" algn="l" rtl="0">
              <a:spcBef>
                <a:spcPts val="0"/>
              </a:spcBef>
              <a:spcAft>
                <a:spcPts val="0"/>
              </a:spcAft>
              <a:buNone/>
            </a:pPr>
            <a:endParaRPr/>
          </a:p>
          <a:p>
            <a:pPr marL="0" lvl="0" indent="0" algn="l" rtl="0">
              <a:spcBef>
                <a:spcPts val="0"/>
              </a:spcBef>
              <a:spcAft>
                <a:spcPts val="0"/>
              </a:spcAft>
              <a:buNone/>
            </a:pPr>
            <a:r>
              <a:rPr lang="en"/>
              <a:t>In that case, we’ll more than likely have an alternative solution or two for you because we’re constantly thinking “how can we make this better?”</a:t>
            </a:r>
            <a:endParaRPr/>
          </a:p>
          <a:p>
            <a:pPr marL="0" lvl="0" indent="0" algn="l" rtl="0">
              <a:spcBef>
                <a:spcPts val="0"/>
              </a:spcBef>
              <a:spcAft>
                <a:spcPts val="0"/>
              </a:spcAft>
              <a:buNone/>
            </a:pPr>
            <a:endParaRPr/>
          </a:p>
          <a:p>
            <a:pPr marL="0" lvl="0" indent="0" algn="l" rtl="0">
              <a:spcBef>
                <a:spcPts val="0"/>
              </a:spcBef>
              <a:spcAft>
                <a:spcPts val="0"/>
              </a:spcAft>
              <a:buNone/>
            </a:pPr>
            <a:r>
              <a:rPr lang="en"/>
              <a:t>These interactions are not set in stone forever — to meet the project deadline, yes; forever, no.</a:t>
            </a:r>
            <a:endParaRPr/>
          </a:p>
          <a:p>
            <a:pPr marL="0" lvl="0" indent="0" algn="l" rtl="0">
              <a:spcBef>
                <a:spcPts val="0"/>
              </a:spcBef>
              <a:spcAft>
                <a:spcPts val="0"/>
              </a:spcAft>
              <a:buNone/>
            </a:pPr>
            <a:endParaRPr/>
          </a:p>
          <a:p>
            <a:pPr marL="0" lvl="0" indent="0" algn="l" rtl="0">
              <a:spcBef>
                <a:spcPts val="0"/>
              </a:spcBef>
              <a:spcAft>
                <a:spcPts val="0"/>
              </a:spcAft>
              <a:buNone/>
            </a:pPr>
            <a:r>
              <a:rPr lang="en"/>
              <a:t>Part of instructional design involves implementing and evaluating. You have to try it out, get feedback from your learners, and then we can update or change these modules in the future.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content.dodea.edu/teach_learn/ids/product_showcase/product_showcase_f2f.html"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content.dodea.edu/teach_learn/ids/product_showcase/contact.html"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9.xml"/><Relationship Id="rId1" Type="http://schemas.openxmlformats.org/officeDocument/2006/relationships/tags" Target="../tags/tag6.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6127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6000" b="1"/>
              <a:t>Sample eLearning Interactions</a:t>
            </a:r>
            <a:endParaRPr sz="6000" b="1"/>
          </a:p>
        </p:txBody>
      </p:sp>
      <p:sp>
        <p:nvSpPr>
          <p:cNvPr id="55" name="Google Shape;55;p13"/>
          <p:cNvSpPr txBox="1">
            <a:spLocks noGrp="1"/>
          </p:cNvSpPr>
          <p:nvPr>
            <p:ph type="subTitle" idx="1"/>
          </p:nvPr>
        </p:nvSpPr>
        <p:spPr>
          <a:xfrm>
            <a:off x="311700" y="2702325"/>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a:t>Instructional Design Services</a:t>
            </a:r>
            <a:endParaRPr sz="3600"/>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2"/>
          <p:cNvSpPr txBox="1">
            <a:spLocks noGrp="1"/>
          </p:cNvSpPr>
          <p:nvPr>
            <p:ph type="body" idx="1"/>
          </p:nvPr>
        </p:nvSpPr>
        <p:spPr>
          <a:xfrm>
            <a:off x="311700" y="4230575"/>
            <a:ext cx="8183100" cy="60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400" b="1"/>
              <a:t>Sample Checks for Understanding Interactions (Templated)</a:t>
            </a:r>
            <a:endParaRPr sz="2400" b="1"/>
          </a:p>
        </p:txBody>
      </p:sp>
      <p:pic>
        <p:nvPicPr>
          <p:cNvPr id="110" name="Google Shape;110;p22"/>
          <p:cNvPicPr preferRelativeResize="0"/>
          <p:nvPr/>
        </p:nvPicPr>
        <p:blipFill rotWithShape="1">
          <a:blip r:embed="rId3">
            <a:alphaModFix/>
          </a:blip>
          <a:srcRect l="17332" t="29876" r="28707" b="21668"/>
          <a:stretch/>
        </p:blipFill>
        <p:spPr>
          <a:xfrm>
            <a:off x="5026053" y="1703075"/>
            <a:ext cx="3939075" cy="2263774"/>
          </a:xfrm>
          <a:prstGeom prst="rect">
            <a:avLst/>
          </a:prstGeom>
          <a:noFill/>
          <a:ln>
            <a:noFill/>
          </a:ln>
        </p:spPr>
      </p:pic>
      <p:pic>
        <p:nvPicPr>
          <p:cNvPr id="111" name="Google Shape;111;p22"/>
          <p:cNvPicPr preferRelativeResize="0"/>
          <p:nvPr/>
        </p:nvPicPr>
        <p:blipFill rotWithShape="1">
          <a:blip r:embed="rId4">
            <a:alphaModFix/>
          </a:blip>
          <a:srcRect l="18528" t="22284" r="30173" b="30969"/>
          <a:stretch/>
        </p:blipFill>
        <p:spPr>
          <a:xfrm>
            <a:off x="359775" y="293350"/>
            <a:ext cx="4419075" cy="2577126"/>
          </a:xfrm>
          <a:prstGeom prst="rect">
            <a:avLst/>
          </a:prstGeom>
          <a:noFill/>
          <a:ln>
            <a:noFill/>
          </a:ln>
        </p:spPr>
      </p:pic>
      <p:cxnSp>
        <p:nvCxnSpPr>
          <p:cNvPr id="112" name="Google Shape;112;p22"/>
          <p:cNvCxnSpPr/>
          <p:nvPr/>
        </p:nvCxnSpPr>
        <p:spPr>
          <a:xfrm>
            <a:off x="4003550" y="2252425"/>
            <a:ext cx="877800" cy="549300"/>
          </a:xfrm>
          <a:prstGeom prst="straightConnector1">
            <a:avLst/>
          </a:prstGeom>
          <a:noFill/>
          <a:ln w="38100" cap="flat" cmpd="sng">
            <a:solidFill>
              <a:srgbClr val="990000"/>
            </a:solidFill>
            <a:prstDash val="solid"/>
            <a:round/>
            <a:headEnd type="none" w="med" len="med"/>
            <a:tailEnd type="triangle" w="med" len="med"/>
          </a:ln>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3"/>
          <p:cNvSpPr txBox="1">
            <a:spLocks noGrp="1"/>
          </p:cNvSpPr>
          <p:nvPr>
            <p:ph type="body" idx="1"/>
          </p:nvPr>
        </p:nvSpPr>
        <p:spPr>
          <a:xfrm>
            <a:off x="311700" y="4230575"/>
            <a:ext cx="6871200" cy="60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400" b="1"/>
              <a:t>Models and similar built-in assets available</a:t>
            </a:r>
            <a:endParaRPr sz="2400" b="1"/>
          </a:p>
        </p:txBody>
      </p:sp>
      <p:pic>
        <p:nvPicPr>
          <p:cNvPr id="118" name="Google Shape;118;p23"/>
          <p:cNvPicPr preferRelativeResize="0"/>
          <p:nvPr/>
        </p:nvPicPr>
        <p:blipFill rotWithShape="1">
          <a:blip r:embed="rId3">
            <a:alphaModFix/>
          </a:blip>
          <a:srcRect t="22882" b="8544"/>
          <a:stretch/>
        </p:blipFill>
        <p:spPr>
          <a:xfrm>
            <a:off x="311700" y="226625"/>
            <a:ext cx="8516450" cy="35640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4"/>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400" b="1"/>
              <a:t>Other Project Types</a:t>
            </a:r>
            <a:endParaRPr sz="2400" b="1"/>
          </a:p>
        </p:txBody>
      </p:sp>
      <p:pic>
        <p:nvPicPr>
          <p:cNvPr id="124" name="Google Shape;124;p24"/>
          <p:cNvPicPr preferRelativeResize="0"/>
          <p:nvPr/>
        </p:nvPicPr>
        <p:blipFill rotWithShape="1">
          <a:blip r:embed="rId3">
            <a:alphaModFix/>
          </a:blip>
          <a:srcRect l="2859" t="27430" r="3094" b="16244"/>
          <a:stretch/>
        </p:blipFill>
        <p:spPr>
          <a:xfrm>
            <a:off x="2115617" y="638650"/>
            <a:ext cx="4912775" cy="30421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b="1"/>
              <a:t>Delivery Methods</a:t>
            </a:r>
            <a:endParaRPr sz="3600" b="1"/>
          </a:p>
        </p:txBody>
      </p:sp>
      <p:sp>
        <p:nvSpPr>
          <p:cNvPr id="130" name="Google Shape;130;p2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Char char="●"/>
            </a:pPr>
            <a:r>
              <a:rPr lang="en" sz="2400"/>
              <a:t>“Standalone”</a:t>
            </a:r>
            <a:endParaRPr sz="2400"/>
          </a:p>
          <a:p>
            <a:pPr marL="914400" lvl="1" indent="-342900" algn="l" rtl="0">
              <a:spcBef>
                <a:spcPts val="0"/>
              </a:spcBef>
              <a:spcAft>
                <a:spcPts val="0"/>
              </a:spcAft>
              <a:buSzPts val="1800"/>
              <a:buChar char="○"/>
            </a:pPr>
            <a:r>
              <a:rPr lang="en" sz="1800"/>
              <a:t>Direct access</a:t>
            </a:r>
            <a:endParaRPr sz="1800"/>
          </a:p>
          <a:p>
            <a:pPr marL="457200" lvl="0" indent="-381000" algn="l" rtl="0">
              <a:spcBef>
                <a:spcPts val="0"/>
              </a:spcBef>
              <a:spcAft>
                <a:spcPts val="0"/>
              </a:spcAft>
              <a:buSzPts val="2400"/>
              <a:buChar char="●"/>
            </a:pPr>
            <a:r>
              <a:rPr lang="en" sz="2400"/>
              <a:t>Schoology</a:t>
            </a:r>
            <a:endParaRPr sz="2400"/>
          </a:p>
          <a:p>
            <a:pPr marL="914400" lvl="1" indent="-342900" algn="l" rtl="0">
              <a:spcBef>
                <a:spcPts val="0"/>
              </a:spcBef>
              <a:spcAft>
                <a:spcPts val="0"/>
              </a:spcAft>
              <a:buSzPts val="1800"/>
              <a:buChar char="○"/>
            </a:pPr>
            <a:r>
              <a:rPr lang="en" sz="1800"/>
              <a:t>DoDEA’s Learning Management System (LMS)</a:t>
            </a:r>
            <a:endParaRPr sz="1800"/>
          </a:p>
          <a:p>
            <a:pPr marL="914400" lvl="1" indent="-342900" algn="l" rtl="0">
              <a:spcBef>
                <a:spcPts val="0"/>
              </a:spcBef>
              <a:spcAft>
                <a:spcPts val="0"/>
              </a:spcAft>
              <a:buSzPts val="1800"/>
              <a:buChar char="○"/>
            </a:pPr>
            <a:r>
              <a:rPr lang="en" sz="1800"/>
              <a:t>Two Types of Content Delivery:</a:t>
            </a:r>
            <a:endParaRPr sz="1800"/>
          </a:p>
          <a:p>
            <a:pPr marL="1371600" lvl="2" indent="-342900" algn="l" rtl="0">
              <a:spcBef>
                <a:spcPts val="0"/>
              </a:spcBef>
              <a:spcAft>
                <a:spcPts val="0"/>
              </a:spcAft>
              <a:buSzPts val="1800"/>
              <a:buChar char="■"/>
            </a:pPr>
            <a:r>
              <a:rPr lang="en" sz="1800"/>
              <a:t>Courses</a:t>
            </a:r>
            <a:endParaRPr sz="1800"/>
          </a:p>
          <a:p>
            <a:pPr marL="1371600" lvl="2" indent="-342900" algn="l" rtl="0">
              <a:spcBef>
                <a:spcPts val="0"/>
              </a:spcBef>
              <a:spcAft>
                <a:spcPts val="0"/>
              </a:spcAft>
              <a:buSzPts val="1800"/>
              <a:buChar char="■"/>
            </a:pPr>
            <a:r>
              <a:rPr lang="en" sz="1800"/>
              <a:t>Groups</a:t>
            </a:r>
            <a:endParaRPr sz="1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0">
                                            <p:txEl>
                                              <p:pRg st="0" end="0"/>
                                            </p:txEl>
                                          </p:spTgt>
                                        </p:tgtEl>
                                        <p:attrNameLst>
                                          <p:attrName>style.visibility</p:attrName>
                                        </p:attrNameLst>
                                      </p:cBhvr>
                                      <p:to>
                                        <p:strVal val="visible"/>
                                      </p:to>
                                    </p:set>
                                    <p:animEffect transition="in" filter="fade">
                                      <p:cBhvr>
                                        <p:cTn id="7" dur="1000"/>
                                        <p:tgtEl>
                                          <p:spTgt spid="1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0">
                                            <p:txEl>
                                              <p:pRg st="1" end="1"/>
                                            </p:txEl>
                                          </p:spTgt>
                                        </p:tgtEl>
                                        <p:attrNameLst>
                                          <p:attrName>style.visibility</p:attrName>
                                        </p:attrNameLst>
                                      </p:cBhvr>
                                      <p:to>
                                        <p:strVal val="visible"/>
                                      </p:to>
                                    </p:set>
                                    <p:animEffect transition="in" filter="fade">
                                      <p:cBhvr>
                                        <p:cTn id="12" dur="1000"/>
                                        <p:tgtEl>
                                          <p:spTgt spid="13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0">
                                            <p:txEl>
                                              <p:pRg st="2" end="2"/>
                                            </p:txEl>
                                          </p:spTgt>
                                        </p:tgtEl>
                                        <p:attrNameLst>
                                          <p:attrName>style.visibility</p:attrName>
                                        </p:attrNameLst>
                                      </p:cBhvr>
                                      <p:to>
                                        <p:strVal val="visible"/>
                                      </p:to>
                                    </p:set>
                                    <p:animEffect transition="in" filter="fade">
                                      <p:cBhvr>
                                        <p:cTn id="17" dur="1000"/>
                                        <p:tgtEl>
                                          <p:spTgt spid="13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0">
                                            <p:txEl>
                                              <p:pRg st="3" end="3"/>
                                            </p:txEl>
                                          </p:spTgt>
                                        </p:tgtEl>
                                        <p:attrNameLst>
                                          <p:attrName>style.visibility</p:attrName>
                                        </p:attrNameLst>
                                      </p:cBhvr>
                                      <p:to>
                                        <p:strVal val="visible"/>
                                      </p:to>
                                    </p:set>
                                    <p:animEffect transition="in" filter="fade">
                                      <p:cBhvr>
                                        <p:cTn id="22" dur="1000"/>
                                        <p:tgtEl>
                                          <p:spTgt spid="13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0">
                                            <p:txEl>
                                              <p:pRg st="4" end="4"/>
                                            </p:txEl>
                                          </p:spTgt>
                                        </p:tgtEl>
                                        <p:attrNameLst>
                                          <p:attrName>style.visibility</p:attrName>
                                        </p:attrNameLst>
                                      </p:cBhvr>
                                      <p:to>
                                        <p:strVal val="visible"/>
                                      </p:to>
                                    </p:set>
                                    <p:animEffect transition="in" filter="fade">
                                      <p:cBhvr>
                                        <p:cTn id="27" dur="1000"/>
                                        <p:tgtEl>
                                          <p:spTgt spid="13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0">
                                            <p:txEl>
                                              <p:pRg st="5" end="5"/>
                                            </p:txEl>
                                          </p:spTgt>
                                        </p:tgtEl>
                                        <p:attrNameLst>
                                          <p:attrName>style.visibility</p:attrName>
                                        </p:attrNameLst>
                                      </p:cBhvr>
                                      <p:to>
                                        <p:strVal val="visible"/>
                                      </p:to>
                                    </p:set>
                                    <p:animEffect transition="in" filter="fade">
                                      <p:cBhvr>
                                        <p:cTn id="32" dur="1000"/>
                                        <p:tgtEl>
                                          <p:spTgt spid="13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30">
                                            <p:txEl>
                                              <p:pRg st="6" end="6"/>
                                            </p:txEl>
                                          </p:spTgt>
                                        </p:tgtEl>
                                        <p:attrNameLst>
                                          <p:attrName>style.visibility</p:attrName>
                                        </p:attrNameLst>
                                      </p:cBhvr>
                                      <p:to>
                                        <p:strVal val="visible"/>
                                      </p:to>
                                    </p:set>
                                    <p:animEffect transition="in" filter="fade">
                                      <p:cBhvr>
                                        <p:cTn id="37" dur="1000"/>
                                        <p:tgtEl>
                                          <p:spTgt spid="13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6"/>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a:t>(</a:t>
            </a:r>
            <a:r>
              <a:rPr lang="en" b="1" u="sng">
                <a:solidFill>
                  <a:schemeClr val="hlink"/>
                </a:solidFill>
                <a:hlinkClick r:id="rId3"/>
              </a:rPr>
              <a:t>Previous Work</a:t>
            </a:r>
            <a:r>
              <a:rPr lang="en" b="1"/>
              <a:t>)</a:t>
            </a:r>
            <a:endParaRPr b="1"/>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7"/>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u="sng">
                <a:solidFill>
                  <a:schemeClr val="hlink"/>
                </a:solidFill>
                <a:hlinkClick r:id="rId3"/>
              </a:rPr>
              <a:t>ID Support Request Form</a:t>
            </a:r>
            <a:endParaRPr b="1"/>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b="1"/>
              <a:t>Conclusion</a:t>
            </a:r>
            <a:endParaRPr sz="3600" b="1"/>
          </a:p>
        </p:txBody>
      </p:sp>
      <p:sp>
        <p:nvSpPr>
          <p:cNvPr id="146" name="Google Shape;146;p2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Char char="●"/>
            </a:pPr>
            <a:r>
              <a:rPr lang="en" sz="2400"/>
              <a:t>Content Development Types</a:t>
            </a:r>
            <a:endParaRPr sz="2400"/>
          </a:p>
          <a:p>
            <a:pPr marL="914400" lvl="1" indent="-342900" algn="l" rtl="0">
              <a:spcBef>
                <a:spcPts val="0"/>
              </a:spcBef>
              <a:spcAft>
                <a:spcPts val="0"/>
              </a:spcAft>
              <a:buSzPts val="1800"/>
              <a:buChar char="○"/>
            </a:pPr>
            <a:r>
              <a:rPr lang="en" sz="1800"/>
              <a:t>Basic, Interactive, Advanced</a:t>
            </a:r>
            <a:endParaRPr sz="1800"/>
          </a:p>
          <a:p>
            <a:pPr marL="457200" lvl="0" indent="-381000" algn="l" rtl="0">
              <a:spcBef>
                <a:spcPts val="0"/>
              </a:spcBef>
              <a:spcAft>
                <a:spcPts val="0"/>
              </a:spcAft>
              <a:buSzPts val="2400"/>
              <a:buChar char="●"/>
            </a:pPr>
            <a:r>
              <a:rPr lang="en" sz="2400"/>
              <a:t>Sample Interactions</a:t>
            </a:r>
            <a:endParaRPr sz="2400"/>
          </a:p>
          <a:p>
            <a:pPr marL="457200" lvl="0" indent="-381000" algn="l" rtl="0">
              <a:spcBef>
                <a:spcPts val="0"/>
              </a:spcBef>
              <a:spcAft>
                <a:spcPts val="0"/>
              </a:spcAft>
              <a:buSzPts val="2400"/>
              <a:buChar char="●"/>
            </a:pPr>
            <a:r>
              <a:rPr lang="en" sz="2400"/>
              <a:t>Previous Projects</a:t>
            </a:r>
            <a:endParaRPr sz="2400"/>
          </a:p>
          <a:p>
            <a:pPr marL="914400" lvl="1" indent="-342900" algn="l" rtl="0">
              <a:spcBef>
                <a:spcPts val="0"/>
              </a:spcBef>
              <a:spcAft>
                <a:spcPts val="0"/>
              </a:spcAft>
              <a:buSzPts val="1800"/>
              <a:buChar char="○"/>
            </a:pPr>
            <a:r>
              <a:rPr lang="en" sz="1800"/>
              <a:t>IDS Website</a:t>
            </a:r>
            <a:endParaRPr sz="1800"/>
          </a:p>
          <a:p>
            <a:pPr marL="457200" lvl="0" indent="-381000" algn="l" rtl="0">
              <a:spcBef>
                <a:spcPts val="0"/>
              </a:spcBef>
              <a:spcAft>
                <a:spcPts val="0"/>
              </a:spcAft>
              <a:buSzPts val="2400"/>
              <a:buChar char="●"/>
            </a:pPr>
            <a:r>
              <a:rPr lang="en" sz="2400"/>
              <a:t>ID Support Request Form</a:t>
            </a:r>
            <a:endParaRPr sz="2400"/>
          </a:p>
          <a:p>
            <a:pPr marL="914400" lvl="1" indent="-342900" algn="l" rtl="0">
              <a:spcBef>
                <a:spcPts val="0"/>
              </a:spcBef>
              <a:spcAft>
                <a:spcPts val="0"/>
              </a:spcAft>
              <a:buSzPts val="1800"/>
              <a:buChar char="○"/>
            </a:pPr>
            <a:r>
              <a:rPr lang="en" sz="1800"/>
              <a:t>Google Form</a:t>
            </a:r>
            <a:endParaRPr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6">
                                            <p:txEl>
                                              <p:pRg st="0" end="0"/>
                                            </p:txEl>
                                          </p:spTgt>
                                        </p:tgtEl>
                                        <p:attrNameLst>
                                          <p:attrName>style.visibility</p:attrName>
                                        </p:attrNameLst>
                                      </p:cBhvr>
                                      <p:to>
                                        <p:strVal val="visible"/>
                                      </p:to>
                                    </p:set>
                                    <p:animEffect transition="in" filter="fade">
                                      <p:cBhvr>
                                        <p:cTn id="7" dur="1000"/>
                                        <p:tgtEl>
                                          <p:spTgt spid="14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6">
                                            <p:txEl>
                                              <p:pRg st="1" end="1"/>
                                            </p:txEl>
                                          </p:spTgt>
                                        </p:tgtEl>
                                        <p:attrNameLst>
                                          <p:attrName>style.visibility</p:attrName>
                                        </p:attrNameLst>
                                      </p:cBhvr>
                                      <p:to>
                                        <p:strVal val="visible"/>
                                      </p:to>
                                    </p:set>
                                    <p:animEffect transition="in" filter="fade">
                                      <p:cBhvr>
                                        <p:cTn id="12" dur="1000"/>
                                        <p:tgtEl>
                                          <p:spTgt spid="14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6">
                                            <p:txEl>
                                              <p:pRg st="2" end="2"/>
                                            </p:txEl>
                                          </p:spTgt>
                                        </p:tgtEl>
                                        <p:attrNameLst>
                                          <p:attrName>style.visibility</p:attrName>
                                        </p:attrNameLst>
                                      </p:cBhvr>
                                      <p:to>
                                        <p:strVal val="visible"/>
                                      </p:to>
                                    </p:set>
                                    <p:animEffect transition="in" filter="fade">
                                      <p:cBhvr>
                                        <p:cTn id="17" dur="1000"/>
                                        <p:tgtEl>
                                          <p:spTgt spid="14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6">
                                            <p:txEl>
                                              <p:pRg st="3" end="3"/>
                                            </p:txEl>
                                          </p:spTgt>
                                        </p:tgtEl>
                                        <p:attrNameLst>
                                          <p:attrName>style.visibility</p:attrName>
                                        </p:attrNameLst>
                                      </p:cBhvr>
                                      <p:to>
                                        <p:strVal val="visible"/>
                                      </p:to>
                                    </p:set>
                                    <p:animEffect transition="in" filter="fade">
                                      <p:cBhvr>
                                        <p:cTn id="22" dur="1000"/>
                                        <p:tgtEl>
                                          <p:spTgt spid="14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6">
                                            <p:txEl>
                                              <p:pRg st="4" end="4"/>
                                            </p:txEl>
                                          </p:spTgt>
                                        </p:tgtEl>
                                        <p:attrNameLst>
                                          <p:attrName>style.visibility</p:attrName>
                                        </p:attrNameLst>
                                      </p:cBhvr>
                                      <p:to>
                                        <p:strVal val="visible"/>
                                      </p:to>
                                    </p:set>
                                    <p:animEffect transition="in" filter="fade">
                                      <p:cBhvr>
                                        <p:cTn id="27" dur="1000"/>
                                        <p:tgtEl>
                                          <p:spTgt spid="14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6">
                                            <p:txEl>
                                              <p:pRg st="5" end="5"/>
                                            </p:txEl>
                                          </p:spTgt>
                                        </p:tgtEl>
                                        <p:attrNameLst>
                                          <p:attrName>style.visibility</p:attrName>
                                        </p:attrNameLst>
                                      </p:cBhvr>
                                      <p:to>
                                        <p:strVal val="visible"/>
                                      </p:to>
                                    </p:set>
                                    <p:animEffect transition="in" filter="fade">
                                      <p:cBhvr>
                                        <p:cTn id="32" dur="1000"/>
                                        <p:tgtEl>
                                          <p:spTgt spid="14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46">
                                            <p:txEl>
                                              <p:pRg st="6" end="6"/>
                                            </p:txEl>
                                          </p:spTgt>
                                        </p:tgtEl>
                                        <p:attrNameLst>
                                          <p:attrName>style.visibility</p:attrName>
                                        </p:attrNameLst>
                                      </p:cBhvr>
                                      <p:to>
                                        <p:strVal val="visible"/>
                                      </p:to>
                                    </p:set>
                                    <p:animEffect transition="in" filter="fade">
                                      <p:cBhvr>
                                        <p:cTn id="37" dur="1000"/>
                                        <p:tgtEl>
                                          <p:spTgt spid="14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b="1"/>
              <a:t>Objectives</a:t>
            </a:r>
            <a:endParaRPr sz="3600" b="1"/>
          </a:p>
        </p:txBody>
      </p:sp>
      <p:sp>
        <p:nvSpPr>
          <p:cNvPr id="61" name="Google Shape;61;p14"/>
          <p:cNvSpPr txBox="1">
            <a:spLocks noGrp="1"/>
          </p:cNvSpPr>
          <p:nvPr>
            <p:ph type="body" idx="1"/>
          </p:nvPr>
        </p:nvSpPr>
        <p:spPr>
          <a:xfrm>
            <a:off x="311700" y="1152475"/>
            <a:ext cx="7506300" cy="3416400"/>
          </a:xfrm>
          <a:prstGeom prst="rect">
            <a:avLst/>
          </a:prstGeom>
        </p:spPr>
        <p:txBody>
          <a:bodyPr spcFirstLastPara="1" wrap="square" lIns="91425" tIns="91425" rIns="91425" bIns="91425" anchor="t" anchorCtr="0">
            <a:noAutofit/>
          </a:bodyPr>
          <a:lstStyle/>
          <a:p>
            <a:pPr marL="457200" marR="0" lvl="0" indent="-381000" algn="l" rtl="0">
              <a:lnSpc>
                <a:spcPct val="115000"/>
              </a:lnSpc>
              <a:spcBef>
                <a:spcPts val="0"/>
              </a:spcBef>
              <a:spcAft>
                <a:spcPts val="0"/>
              </a:spcAft>
              <a:buClr>
                <a:schemeClr val="dk2"/>
              </a:buClr>
              <a:buSzPts val="2400"/>
              <a:buFont typeface="Arial"/>
              <a:buChar char="●"/>
            </a:pPr>
            <a:r>
              <a:rPr lang="en" sz="2400"/>
              <a:t>Provide an overview of content development types</a:t>
            </a:r>
            <a:endParaRPr sz="2400"/>
          </a:p>
          <a:p>
            <a:pPr marL="457200" marR="0" lvl="0" indent="-381000" algn="l" rtl="0">
              <a:lnSpc>
                <a:spcPct val="115000"/>
              </a:lnSpc>
              <a:spcBef>
                <a:spcPts val="0"/>
              </a:spcBef>
              <a:spcAft>
                <a:spcPts val="0"/>
              </a:spcAft>
              <a:buClr>
                <a:schemeClr val="dk2"/>
              </a:buClr>
              <a:buSzPts val="2400"/>
              <a:buFont typeface="Arial"/>
              <a:buChar char="●"/>
            </a:pPr>
            <a:r>
              <a:rPr lang="en" sz="2400"/>
              <a:t>Conceptualize professional learning from an eLearning standpoint</a:t>
            </a:r>
            <a:endParaRPr sz="2400"/>
          </a:p>
          <a:p>
            <a:pPr marL="457200" marR="0" lvl="0" indent="-381000" algn="l" rtl="0">
              <a:lnSpc>
                <a:spcPct val="115000"/>
              </a:lnSpc>
              <a:spcBef>
                <a:spcPts val="0"/>
              </a:spcBef>
              <a:spcAft>
                <a:spcPts val="0"/>
              </a:spcAft>
              <a:buClr>
                <a:schemeClr val="dk2"/>
              </a:buClr>
              <a:buSzPts val="2400"/>
              <a:buFont typeface="Arial"/>
              <a:buChar char="●"/>
            </a:pPr>
            <a:r>
              <a:rPr lang="en" sz="2400"/>
              <a:t>Showcase previous ID work samples</a:t>
            </a:r>
            <a:endParaRPr sz="2400"/>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b="1"/>
              <a:t>Content Development Types</a:t>
            </a:r>
            <a:endParaRPr sz="3600" b="1"/>
          </a:p>
        </p:txBody>
      </p:sp>
      <p:sp>
        <p:nvSpPr>
          <p:cNvPr id="67" name="Google Shape;67;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AutoNum type="arabicPeriod"/>
            </a:pPr>
            <a:r>
              <a:rPr lang="en" sz="2400"/>
              <a:t>Basic</a:t>
            </a:r>
            <a:endParaRPr sz="2400"/>
          </a:p>
          <a:p>
            <a:pPr marL="457200" lvl="0" indent="-381000" algn="l" rtl="0">
              <a:spcBef>
                <a:spcPts val="0"/>
              </a:spcBef>
              <a:spcAft>
                <a:spcPts val="0"/>
              </a:spcAft>
              <a:buSzPts val="2400"/>
              <a:buAutoNum type="arabicPeriod"/>
            </a:pPr>
            <a:r>
              <a:rPr lang="en" sz="2400"/>
              <a:t>Interactive</a:t>
            </a:r>
            <a:endParaRPr sz="2400"/>
          </a:p>
          <a:p>
            <a:pPr marL="457200" lvl="0" indent="-381000" algn="l" rtl="0">
              <a:spcBef>
                <a:spcPts val="0"/>
              </a:spcBef>
              <a:spcAft>
                <a:spcPts val="0"/>
              </a:spcAft>
              <a:buSzPts val="2400"/>
              <a:buAutoNum type="arabicPeriod"/>
            </a:pPr>
            <a:r>
              <a:rPr lang="en" sz="2400"/>
              <a:t>Advanced</a:t>
            </a:r>
            <a:endParaRPr sz="2400"/>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b="1"/>
              <a:t>1. Basic</a:t>
            </a:r>
            <a:endParaRPr sz="3600" b="1"/>
          </a:p>
        </p:txBody>
      </p:sp>
      <p:sp>
        <p:nvSpPr>
          <p:cNvPr id="73" name="Google Shape;73;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Char char="●"/>
            </a:pPr>
            <a:r>
              <a:rPr lang="en" sz="2400"/>
              <a:t>“Rapid eLearning”</a:t>
            </a:r>
            <a:endParaRPr sz="2400"/>
          </a:p>
          <a:p>
            <a:pPr marL="457200" lvl="0" indent="-381000" algn="l" rtl="0">
              <a:spcBef>
                <a:spcPts val="0"/>
              </a:spcBef>
              <a:spcAft>
                <a:spcPts val="0"/>
              </a:spcAft>
              <a:buSzPts val="2400"/>
              <a:buChar char="●"/>
            </a:pPr>
            <a:r>
              <a:rPr lang="en" sz="2400"/>
              <a:t>= You developed all of the content already</a:t>
            </a:r>
            <a:endParaRPr sz="2400"/>
          </a:p>
          <a:p>
            <a:pPr marL="457200" lvl="0" indent="-381000" algn="l" rtl="0">
              <a:spcBef>
                <a:spcPts val="0"/>
              </a:spcBef>
              <a:spcAft>
                <a:spcPts val="0"/>
              </a:spcAft>
              <a:buSzPts val="2400"/>
              <a:buChar char="●"/>
            </a:pPr>
            <a:r>
              <a:rPr lang="en" sz="2400"/>
              <a:t>PowerPoint-to-eLearning</a:t>
            </a:r>
            <a:endParaRPr sz="2400"/>
          </a:p>
          <a:p>
            <a:pPr marL="457200" lvl="0" indent="-381000" algn="l" rtl="0">
              <a:spcBef>
                <a:spcPts val="0"/>
              </a:spcBef>
              <a:spcAft>
                <a:spcPts val="0"/>
              </a:spcAft>
              <a:buSzPts val="2400"/>
              <a:buChar char="●"/>
            </a:pPr>
            <a:r>
              <a:rPr lang="en" sz="2400"/>
              <a:t>Basic audio/video</a:t>
            </a:r>
            <a:endParaRPr sz="2400"/>
          </a:p>
          <a:p>
            <a:pPr marL="457200" lvl="0" indent="-381000" algn="l" rtl="0">
              <a:spcBef>
                <a:spcPts val="0"/>
              </a:spcBef>
              <a:spcAft>
                <a:spcPts val="0"/>
              </a:spcAft>
              <a:buSzPts val="2400"/>
              <a:buChar char="●"/>
            </a:pPr>
            <a:r>
              <a:rPr lang="en" sz="2400"/>
              <a:t>Simple quiz</a:t>
            </a:r>
            <a:endParaRPr sz="2400"/>
          </a:p>
          <a:p>
            <a:pPr marL="457200" lvl="0" indent="-381000" algn="l" rtl="0">
              <a:spcBef>
                <a:spcPts val="0"/>
              </a:spcBef>
              <a:spcAft>
                <a:spcPts val="0"/>
              </a:spcAft>
              <a:buSzPts val="2400"/>
              <a:buChar char="●"/>
            </a:pPr>
            <a:r>
              <a:rPr lang="en" sz="2400"/>
              <a:t>Turnaround: varies from 1.5 to over 4 weeks</a:t>
            </a:r>
            <a:endParaRPr sz="2400"/>
          </a:p>
        </p:txBody>
      </p:sp>
    </p:spTree>
    <p:custDataLst>
      <p:tags r:id="rId1"/>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b="1"/>
              <a:t>2. Interactive</a:t>
            </a:r>
            <a:endParaRPr sz="3600" b="1"/>
          </a:p>
        </p:txBody>
      </p:sp>
      <p:sp>
        <p:nvSpPr>
          <p:cNvPr id="79" name="Google Shape;79;p1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Char char="●"/>
            </a:pPr>
            <a:r>
              <a:rPr lang="en" sz="2400"/>
              <a:t>Rapid eLearning with more multimedia (audio/video)</a:t>
            </a:r>
            <a:endParaRPr sz="2400"/>
          </a:p>
          <a:p>
            <a:pPr marL="457200" lvl="0" indent="-381000" algn="l" rtl="0">
              <a:spcBef>
                <a:spcPts val="0"/>
              </a:spcBef>
              <a:spcAft>
                <a:spcPts val="0"/>
              </a:spcAft>
              <a:buSzPts val="2400"/>
              <a:buChar char="●"/>
            </a:pPr>
            <a:r>
              <a:rPr lang="en" sz="2400"/>
              <a:t>“Templated” interactions vs. Customized interactions</a:t>
            </a:r>
            <a:endParaRPr sz="2400"/>
          </a:p>
          <a:p>
            <a:pPr marL="457200" lvl="0" indent="-381000" algn="l" rtl="0">
              <a:spcBef>
                <a:spcPts val="0"/>
              </a:spcBef>
              <a:spcAft>
                <a:spcPts val="0"/>
              </a:spcAft>
              <a:buSzPts val="2400"/>
              <a:buChar char="●"/>
            </a:pPr>
            <a:r>
              <a:rPr lang="en" sz="2400"/>
              <a:t>Simple animations</a:t>
            </a:r>
            <a:endParaRPr sz="2400"/>
          </a:p>
          <a:p>
            <a:pPr marL="457200" lvl="0" indent="-381000" algn="l" rtl="0">
              <a:spcBef>
                <a:spcPts val="0"/>
              </a:spcBef>
              <a:spcAft>
                <a:spcPts val="0"/>
              </a:spcAft>
              <a:buSzPts val="2400"/>
              <a:buChar char="●"/>
            </a:pPr>
            <a:r>
              <a:rPr lang="en" sz="2400"/>
              <a:t>Brief screen/software simulations embedded</a:t>
            </a:r>
            <a:endParaRPr sz="2400"/>
          </a:p>
          <a:p>
            <a:pPr marL="457200" lvl="0" indent="-381000" algn="l" rtl="0">
              <a:spcBef>
                <a:spcPts val="0"/>
              </a:spcBef>
              <a:spcAft>
                <a:spcPts val="0"/>
              </a:spcAft>
              <a:buSzPts val="2400"/>
              <a:buChar char="●"/>
            </a:pPr>
            <a:r>
              <a:rPr lang="en" sz="2400"/>
              <a:t>Multiple checks for understanding</a:t>
            </a:r>
            <a:endParaRPr sz="2400"/>
          </a:p>
          <a:p>
            <a:pPr marL="457200" lvl="0" indent="-381000" algn="l" rtl="0">
              <a:spcBef>
                <a:spcPts val="0"/>
              </a:spcBef>
              <a:spcAft>
                <a:spcPts val="0"/>
              </a:spcAft>
              <a:buSzPts val="2400"/>
              <a:buChar char="●"/>
            </a:pPr>
            <a:r>
              <a:rPr lang="en" sz="2400"/>
              <a:t>Turnaround: varies from 3 to over 6.5 weeks</a:t>
            </a:r>
            <a:endParaRPr sz="24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b="1"/>
              <a:t>3. Advanced</a:t>
            </a:r>
            <a:endParaRPr sz="3600" b="1"/>
          </a:p>
        </p:txBody>
      </p:sp>
      <p:sp>
        <p:nvSpPr>
          <p:cNvPr id="85" name="Google Shape;85;p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Char char="●"/>
            </a:pPr>
            <a:r>
              <a:rPr lang="en" sz="2400"/>
              <a:t>Custom development</a:t>
            </a:r>
            <a:endParaRPr sz="2400"/>
          </a:p>
          <a:p>
            <a:pPr marL="457200" lvl="0" indent="-381000" algn="l" rtl="0">
              <a:spcBef>
                <a:spcPts val="0"/>
              </a:spcBef>
              <a:spcAft>
                <a:spcPts val="0"/>
              </a:spcAft>
              <a:buSzPts val="2400"/>
              <a:buChar char="●"/>
            </a:pPr>
            <a:r>
              <a:rPr lang="en" sz="2400"/>
              <a:t>“Courseware” level</a:t>
            </a:r>
            <a:endParaRPr sz="2400"/>
          </a:p>
          <a:p>
            <a:pPr marL="457200" lvl="0" indent="-381000" algn="l" rtl="0">
              <a:spcBef>
                <a:spcPts val="0"/>
              </a:spcBef>
              <a:spcAft>
                <a:spcPts val="0"/>
              </a:spcAft>
              <a:buSzPts val="2400"/>
              <a:buChar char="●"/>
            </a:pPr>
            <a:r>
              <a:rPr lang="en" sz="2400"/>
              <a:t>Complex interactions and/or games</a:t>
            </a:r>
            <a:endParaRPr sz="2400"/>
          </a:p>
          <a:p>
            <a:pPr marL="457200" lvl="0" indent="-381000" algn="l" rtl="0">
              <a:spcBef>
                <a:spcPts val="0"/>
              </a:spcBef>
              <a:spcAft>
                <a:spcPts val="0"/>
              </a:spcAft>
              <a:buSzPts val="2400"/>
              <a:buChar char="●"/>
            </a:pPr>
            <a:r>
              <a:rPr lang="en" sz="2400"/>
              <a:t>Several checks for understanding; possibly “branching”</a:t>
            </a:r>
            <a:endParaRPr sz="2400"/>
          </a:p>
          <a:p>
            <a:pPr marL="457200" lvl="0" indent="-381000" algn="l" rtl="0">
              <a:spcBef>
                <a:spcPts val="0"/>
              </a:spcBef>
              <a:spcAft>
                <a:spcPts val="0"/>
              </a:spcAft>
              <a:buSzPts val="2400"/>
              <a:buChar char="●"/>
            </a:pPr>
            <a:r>
              <a:rPr lang="en" sz="2400"/>
              <a:t>Extensive multimedia</a:t>
            </a:r>
            <a:endParaRPr sz="2400"/>
          </a:p>
          <a:p>
            <a:pPr marL="457200" lvl="0" indent="-381000" algn="l" rtl="0">
              <a:spcBef>
                <a:spcPts val="0"/>
              </a:spcBef>
              <a:spcAft>
                <a:spcPts val="0"/>
              </a:spcAft>
              <a:buSzPts val="2400"/>
              <a:buChar char="●"/>
            </a:pPr>
            <a:r>
              <a:rPr lang="en" sz="2400"/>
              <a:t>Complex programming/scripting involved</a:t>
            </a:r>
            <a:endParaRPr sz="2400"/>
          </a:p>
          <a:p>
            <a:pPr marL="457200" lvl="0" indent="-381000" algn="l" rtl="0">
              <a:spcBef>
                <a:spcPts val="0"/>
              </a:spcBef>
              <a:spcAft>
                <a:spcPts val="0"/>
              </a:spcAft>
              <a:buSzPts val="2400"/>
              <a:buChar char="●"/>
            </a:pPr>
            <a:r>
              <a:rPr lang="en" sz="2400"/>
              <a:t>Turnaround: varies from 5 weeks to over 4.5 months</a:t>
            </a:r>
            <a:endParaRPr sz="24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b="1"/>
              <a:t>Samples</a:t>
            </a:r>
            <a:endParaRPr sz="3600" b="1"/>
          </a:p>
        </p:txBody>
      </p:sp>
      <p:sp>
        <p:nvSpPr>
          <p:cNvPr id="91" name="Google Shape;91;p1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Char char="●"/>
            </a:pPr>
            <a:r>
              <a:rPr lang="en" sz="2400"/>
              <a:t>Templated Interactions</a:t>
            </a:r>
            <a:endParaRPr sz="2400"/>
          </a:p>
          <a:p>
            <a:pPr marL="457200" lvl="0" indent="-381000" algn="l" rtl="0">
              <a:spcBef>
                <a:spcPts val="0"/>
              </a:spcBef>
              <a:spcAft>
                <a:spcPts val="0"/>
              </a:spcAft>
              <a:buSzPts val="2400"/>
              <a:buChar char="●"/>
            </a:pPr>
            <a:r>
              <a:rPr lang="en" sz="2400"/>
              <a:t>Checks for Understanding</a:t>
            </a:r>
            <a:endParaRPr sz="2400"/>
          </a:p>
          <a:p>
            <a:pPr marL="457200" lvl="0" indent="-381000" algn="l" rtl="0">
              <a:spcBef>
                <a:spcPts val="0"/>
              </a:spcBef>
              <a:spcAft>
                <a:spcPts val="0"/>
              </a:spcAft>
              <a:buSzPts val="2400"/>
              <a:buChar char="●"/>
            </a:pPr>
            <a:r>
              <a:rPr lang="en" sz="2400"/>
              <a:t>Previous Work</a:t>
            </a:r>
            <a:endParaRPr sz="24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0"/>
          <p:cNvSpPr txBox="1">
            <a:spLocks noGrp="1"/>
          </p:cNvSpPr>
          <p:nvPr>
            <p:ph type="body" idx="1"/>
          </p:nvPr>
        </p:nvSpPr>
        <p:spPr>
          <a:xfrm>
            <a:off x="311700" y="3948625"/>
            <a:ext cx="8526300" cy="887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400" b="1"/>
              <a:t>Sample Content Presentation Methods</a:t>
            </a:r>
            <a:endParaRPr sz="2400" b="1"/>
          </a:p>
          <a:p>
            <a:pPr marL="0" lvl="0" indent="0" algn="l" rtl="0">
              <a:spcBef>
                <a:spcPts val="0"/>
              </a:spcBef>
              <a:spcAft>
                <a:spcPts val="0"/>
              </a:spcAft>
              <a:buNone/>
            </a:pPr>
            <a:r>
              <a:rPr lang="en" sz="2400" b="1"/>
              <a:t>(Templated Interactions)</a:t>
            </a:r>
            <a:endParaRPr sz="2400" b="1"/>
          </a:p>
        </p:txBody>
      </p:sp>
      <p:pic>
        <p:nvPicPr>
          <p:cNvPr id="97" name="Google Shape;97;p20"/>
          <p:cNvPicPr preferRelativeResize="0"/>
          <p:nvPr/>
        </p:nvPicPr>
        <p:blipFill rotWithShape="1">
          <a:blip r:embed="rId4">
            <a:alphaModFix/>
          </a:blip>
          <a:srcRect l="17325" t="21482" r="28933" b="44407"/>
          <a:stretch/>
        </p:blipFill>
        <p:spPr>
          <a:xfrm>
            <a:off x="2" y="90000"/>
            <a:ext cx="9144000" cy="3714685"/>
          </a:xfrm>
          <a:prstGeom prst="rect">
            <a:avLst/>
          </a:prstGeom>
          <a:noFill/>
          <a:ln>
            <a:noFill/>
          </a:ln>
        </p:spPr>
      </p:pic>
    </p:spTree>
    <p:custDataLst>
      <p:tags r:id="rId1"/>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2" name="Google Shape;102;p21"/>
          <p:cNvPicPr preferRelativeResize="0"/>
          <p:nvPr/>
        </p:nvPicPr>
        <p:blipFill rotWithShape="1">
          <a:blip r:embed="rId3">
            <a:alphaModFix/>
          </a:blip>
          <a:srcRect l="2238" t="6611" r="4093" b="13446"/>
          <a:stretch/>
        </p:blipFill>
        <p:spPr>
          <a:xfrm>
            <a:off x="212950" y="216575"/>
            <a:ext cx="4465224" cy="3291300"/>
          </a:xfrm>
          <a:prstGeom prst="rect">
            <a:avLst/>
          </a:prstGeom>
          <a:noFill/>
          <a:ln>
            <a:noFill/>
          </a:ln>
        </p:spPr>
      </p:pic>
      <p:pic>
        <p:nvPicPr>
          <p:cNvPr id="103" name="Google Shape;103;p21"/>
          <p:cNvPicPr preferRelativeResize="0"/>
          <p:nvPr/>
        </p:nvPicPr>
        <p:blipFill rotWithShape="1">
          <a:blip r:embed="rId4">
            <a:alphaModFix/>
          </a:blip>
          <a:srcRect l="2604" t="9755" r="5033" b="16731"/>
          <a:stretch/>
        </p:blipFill>
        <p:spPr>
          <a:xfrm>
            <a:off x="4832475" y="216575"/>
            <a:ext cx="4073649" cy="2303749"/>
          </a:xfrm>
          <a:prstGeom prst="rect">
            <a:avLst/>
          </a:prstGeom>
          <a:noFill/>
          <a:ln>
            <a:noFill/>
          </a:ln>
        </p:spPr>
      </p:pic>
      <p:sp>
        <p:nvSpPr>
          <p:cNvPr id="104" name="Google Shape;104;p21"/>
          <p:cNvSpPr txBox="1">
            <a:spLocks noGrp="1"/>
          </p:cNvSpPr>
          <p:nvPr>
            <p:ph type="body" idx="1"/>
          </p:nvPr>
        </p:nvSpPr>
        <p:spPr>
          <a:xfrm>
            <a:off x="311700" y="3948625"/>
            <a:ext cx="8526300" cy="887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400" b="1"/>
              <a:t>Sample Content Presentation Methods</a:t>
            </a:r>
            <a:endParaRPr sz="2400" b="1"/>
          </a:p>
          <a:p>
            <a:pPr marL="0" lvl="0" indent="0" algn="l" rtl="0">
              <a:spcBef>
                <a:spcPts val="0"/>
              </a:spcBef>
              <a:spcAft>
                <a:spcPts val="0"/>
              </a:spcAft>
              <a:buNone/>
            </a:pPr>
            <a:r>
              <a:rPr lang="en" sz="2400" b="1"/>
              <a:t>(Templated Interactions)</a:t>
            </a:r>
            <a:endParaRPr sz="2400" b="1"/>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6"/>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2284</Words>
  <Application>Microsoft Office PowerPoint</Application>
  <PresentationFormat>On-screen Show (16:9)</PresentationFormat>
  <Paragraphs>236</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Simple Light</vt:lpstr>
      <vt:lpstr>Sample eLearning Interactions</vt:lpstr>
      <vt:lpstr>Objectives</vt:lpstr>
      <vt:lpstr>Content Development Types</vt:lpstr>
      <vt:lpstr>1. Basic</vt:lpstr>
      <vt:lpstr>2. Interactive</vt:lpstr>
      <vt:lpstr>3. Advanced</vt:lpstr>
      <vt:lpstr>Samples</vt:lpstr>
      <vt:lpstr>PowerPoint Presentation</vt:lpstr>
      <vt:lpstr>PowerPoint Presentation</vt:lpstr>
      <vt:lpstr>PowerPoint Presentation</vt:lpstr>
      <vt:lpstr>PowerPoint Presentation</vt:lpstr>
      <vt:lpstr>PowerPoint Presentation</vt:lpstr>
      <vt:lpstr>Delivery Methods</vt:lpstr>
      <vt:lpstr>(Previous Work)</vt:lpstr>
      <vt:lpstr>ID Support Request Form</vt:lpstr>
      <vt:lpstr>Conclusion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Sample eLearning Interactions</dc:title>
  <cp:lastModifiedBy>Dawn Corley</cp:lastModifiedBy>
  <cp:revision>1</cp:revision>
  <dcterms:modified xsi:type="dcterms:W3CDTF">2018-11-17T12:40:08Z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CA34C711-AC86-457F-85F9-91F7E7B27683</vt:lpwstr>
  </property>
  <property fmtid="{D5CDD505-2E9C-101B-9397-08002B2CF9AE}" pid="3" name="ArticulatePath">
    <vt:lpwstr>Sample_eLearning_Interactions</vt:lpwstr>
  </property>
</Properties>
</file>