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263" r:id="rId3"/>
    <p:sldId id="257" r:id="rId4"/>
    <p:sldId id="258" r:id="rId5"/>
    <p:sldId id="264" r:id="rId6"/>
    <p:sldId id="266" r:id="rId7"/>
    <p:sldId id="267" r:id="rId8"/>
    <p:sldId id="260"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26" autoAdjust="0"/>
  </p:normalViewPr>
  <p:slideViewPr>
    <p:cSldViewPr>
      <p:cViewPr varScale="1">
        <p:scale>
          <a:sx n="44" d="100"/>
          <a:sy n="44" d="100"/>
        </p:scale>
        <p:origin x="-1896" y="-82"/>
      </p:cViewPr>
      <p:guideLst>
        <p:guide orient="horz" pos="2160"/>
        <p:guide pos="2880"/>
      </p:guideLst>
    </p:cSldViewPr>
  </p:slideViewPr>
  <p:notesTextViewPr>
    <p:cViewPr>
      <p:scale>
        <a:sx n="1" d="1"/>
        <a:sy n="1" d="1"/>
      </p:scale>
      <p:origin x="0" y="187"/>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A1CE6-B076-4CF6-BFBF-95BE5434496B}" type="datetimeFigureOut">
              <a:rPr lang="en-US" smtClean="0"/>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89D8BC-60B5-42A5-B7F2-90E184F44EC8}" type="slidenum">
              <a:rPr lang="en-US" smtClean="0"/>
              <a:t>‹#›</a:t>
            </a:fld>
            <a:endParaRPr lang="en-US"/>
          </a:p>
        </p:txBody>
      </p:sp>
    </p:spTree>
    <p:extLst>
      <p:ext uri="{BB962C8B-B14F-4D97-AF65-F5344CB8AC3E}">
        <p14:creationId xmlns:p14="http://schemas.microsoft.com/office/powerpoint/2010/main" val="196942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Slide</a:t>
            </a:r>
          </a:p>
          <a:p>
            <a:r>
              <a:rPr lang="en-US" baseline="0" dirty="0" smtClean="0"/>
              <a:t> </a:t>
            </a:r>
          </a:p>
          <a:p>
            <a:r>
              <a:rPr lang="en-US" baseline="0" dirty="0" smtClean="0"/>
              <a:t>All new Sure Start staff should receive this training once. </a:t>
            </a:r>
          </a:p>
        </p:txBody>
      </p:sp>
      <p:sp>
        <p:nvSpPr>
          <p:cNvPr id="4" name="Slide Number Placeholder 3"/>
          <p:cNvSpPr>
            <a:spLocks noGrp="1"/>
          </p:cNvSpPr>
          <p:nvPr>
            <p:ph type="sldNum" sz="quarter" idx="10"/>
          </p:nvPr>
        </p:nvSpPr>
        <p:spPr/>
        <p:txBody>
          <a:bodyPr/>
          <a:lstStyle/>
          <a:p>
            <a:fld id="{1C89D8BC-60B5-42A5-B7F2-90E184F44EC8}" type="slidenum">
              <a:rPr lang="en-US" smtClean="0"/>
              <a:t>1</a:t>
            </a:fld>
            <a:endParaRPr lang="en-US"/>
          </a:p>
        </p:txBody>
      </p:sp>
    </p:spTree>
    <p:extLst>
      <p:ext uri="{BB962C8B-B14F-4D97-AF65-F5344CB8AC3E}">
        <p14:creationId xmlns:p14="http://schemas.microsoft.com/office/powerpoint/2010/main" val="239455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Time 5 minutes</a:t>
            </a:r>
          </a:p>
          <a:p>
            <a:pPr lvl="0"/>
            <a:endParaRPr lang="en-US" dirty="0" smtClean="0"/>
          </a:p>
          <a:p>
            <a:pPr lvl="0"/>
            <a:r>
              <a:rPr lang="en-US" dirty="0" smtClean="0"/>
              <a:t>Participants will:</a:t>
            </a:r>
          </a:p>
          <a:p>
            <a:pPr marL="171450" lvl="0" indent="-171450">
              <a:buFont typeface="Arial" panose="020B0604020202020204" pitchFamily="34" charset="0"/>
              <a:buChar char="•"/>
            </a:pPr>
            <a:r>
              <a:rPr lang="en-US" dirty="0" smtClean="0"/>
              <a:t>Understand the Early Screening Inventory-Revised, it’s purpose and how to administer the developmental screening to their students.</a:t>
            </a:r>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The Sure</a:t>
            </a:r>
            <a:r>
              <a:rPr lang="en-US" baseline="0" dirty="0" smtClean="0"/>
              <a:t> Start Program Standards require that students receive medical, dental and educational/developmental screenings.</a:t>
            </a:r>
          </a:p>
          <a:p>
            <a:pPr marL="171450" lvl="0" indent="-171450">
              <a:buFont typeface="Arial" panose="020B0604020202020204" pitchFamily="34" charset="0"/>
              <a:buChar char="•"/>
            </a:pPr>
            <a:r>
              <a:rPr lang="en-US" baseline="0" dirty="0" smtClean="0"/>
              <a:t>The medical and dental screenings are completed the respective medical and dental facilities with hear, vision, height and weight completed by the school nurse. </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The educational screening is to be completed by the Sure Start teacher and the adopted screening tool is the Early Screening Inventory-Revised</a:t>
            </a:r>
          </a:p>
          <a:p>
            <a:pPr marL="628650" lvl="1" indent="-171450">
              <a:buFont typeface="Arial" panose="020B0604020202020204" pitchFamily="34" charset="0"/>
              <a:buChar char="•"/>
            </a:pPr>
            <a:r>
              <a:rPr lang="en-US" baseline="0" dirty="0" smtClean="0"/>
              <a:t>ESI-P for children age 3-4.5 years</a:t>
            </a:r>
          </a:p>
          <a:p>
            <a:pPr marL="628650" lvl="1" indent="-171450">
              <a:buFont typeface="Arial" panose="020B0604020202020204" pitchFamily="34" charset="0"/>
              <a:buChar char="•"/>
            </a:pPr>
            <a:r>
              <a:rPr lang="en-US" baseline="0" dirty="0" smtClean="0"/>
              <a:t>ESI-K for children 4.6-5.11 years</a:t>
            </a:r>
            <a:endParaRPr lang="en-US" dirty="0" smtClean="0"/>
          </a:p>
        </p:txBody>
      </p:sp>
      <p:sp>
        <p:nvSpPr>
          <p:cNvPr id="4" name="Slide Number Placeholder 3"/>
          <p:cNvSpPr>
            <a:spLocks noGrp="1"/>
          </p:cNvSpPr>
          <p:nvPr>
            <p:ph type="sldNum" sz="quarter" idx="10"/>
          </p:nvPr>
        </p:nvSpPr>
        <p:spPr/>
        <p:txBody>
          <a:bodyPr/>
          <a:lstStyle/>
          <a:p>
            <a:pPr>
              <a:defRPr/>
            </a:pPr>
            <a:fld id="{2F3F410A-6AA7-4400-AFF7-CF8FC0F8F30F}"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76890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kern="1200" dirty="0" smtClean="0">
                <a:solidFill>
                  <a:schemeClr val="tx1"/>
                </a:solidFill>
                <a:effectLst/>
              </a:rPr>
              <a:t>Time 0 minutes</a:t>
            </a:r>
          </a:p>
          <a:p>
            <a:endParaRPr lang="en-US" sz="800" b="0" i="0" kern="1200" dirty="0">
              <a:solidFill>
                <a:schemeClr val="tx1"/>
              </a:solidFill>
              <a:effectLst/>
            </a:endParaRPr>
          </a:p>
          <a:p>
            <a:r>
              <a:rPr lang="en-US" sz="800" b="0" i="0" kern="1200" dirty="0">
                <a:solidFill>
                  <a:schemeClr val="tx1"/>
                </a:solidFill>
                <a:effectLst/>
              </a:rPr>
              <a:t>Transition slide to Early</a:t>
            </a:r>
            <a:r>
              <a:rPr lang="en-US" sz="800" b="0" i="0" kern="1200" baseline="0" dirty="0">
                <a:solidFill>
                  <a:schemeClr val="tx1"/>
                </a:solidFill>
                <a:effectLst/>
              </a:rPr>
              <a:t> </a:t>
            </a:r>
            <a:r>
              <a:rPr lang="en-US" sz="800" b="0" i="0" kern="1200" baseline="0" dirty="0" smtClean="0">
                <a:solidFill>
                  <a:schemeClr val="tx1"/>
                </a:solidFill>
                <a:effectLst/>
              </a:rPr>
              <a:t>Screening Inventory-Revised</a:t>
            </a:r>
            <a:endParaRPr lang="en-US" sz="800" b="0" i="0" kern="1200" dirty="0">
              <a:solidFill>
                <a:schemeClr val="tx1"/>
              </a:solidFill>
              <a:effectLst/>
            </a:endParaRPr>
          </a:p>
        </p:txBody>
      </p:sp>
      <p:sp>
        <p:nvSpPr>
          <p:cNvPr id="4" name="Slide Number Placeholder 3"/>
          <p:cNvSpPr>
            <a:spLocks noGrp="1"/>
          </p:cNvSpPr>
          <p:nvPr>
            <p:ph type="sldNum" sz="quarter" idx="10"/>
          </p:nvPr>
        </p:nvSpPr>
        <p:spPr/>
        <p:txBody>
          <a:bodyPr/>
          <a:lstStyle/>
          <a:p>
            <a:fld id="{DAA4197C-4A26-40E1-AF8B-5E4A1739213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164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rPr>
              <a:t>Time 5 minutes </a:t>
            </a:r>
          </a:p>
          <a:p>
            <a:endParaRPr lang="en-US" sz="900" b="0" i="0" kern="1200" dirty="0" smtClean="0">
              <a:solidFill>
                <a:schemeClr val="tx1"/>
              </a:solidFill>
              <a:effectLst/>
            </a:endParaRPr>
          </a:p>
          <a:p>
            <a:r>
              <a:rPr lang="en-US" sz="900" b="0" i="0" kern="1200" dirty="0" smtClean="0">
                <a:solidFill>
                  <a:schemeClr val="tx1"/>
                </a:solidFill>
                <a:effectLst/>
              </a:rPr>
              <a:t>DoDEA</a:t>
            </a:r>
            <a:r>
              <a:rPr lang="en-US" sz="900" b="0" i="0" kern="1200" baseline="0" dirty="0" smtClean="0">
                <a:solidFill>
                  <a:schemeClr val="tx1"/>
                </a:solidFill>
                <a:effectLst/>
              </a:rPr>
              <a:t> Sure Start Programs use the Early Screening Inventory-Revised as the developmental screening tool to identify children who may need further evaluation.</a:t>
            </a:r>
          </a:p>
          <a:p>
            <a:endParaRPr lang="en-US" sz="900" b="0" i="0" kern="1200" baseline="0" dirty="0" smtClean="0">
              <a:solidFill>
                <a:schemeClr val="tx1"/>
              </a:solidFill>
              <a:effectLst/>
            </a:endParaRPr>
          </a:p>
          <a:p>
            <a:pPr marL="171450" indent="-171450">
              <a:buFont typeface="Arial" panose="020B0604020202020204" pitchFamily="34" charset="0"/>
              <a:buChar char="•"/>
            </a:pPr>
            <a:r>
              <a:rPr lang="en-US" sz="900" dirty="0" smtClean="0"/>
              <a:t>The screening helps identify children who may need assistance to perform successfully in school and enables teachers to seek assistance for interventions sooner.</a:t>
            </a:r>
          </a:p>
          <a:p>
            <a:pPr marL="171450" indent="-171450">
              <a:buFont typeface="Arial" panose="020B0604020202020204" pitchFamily="34" charset="0"/>
              <a:buChar char="•"/>
            </a:pPr>
            <a:r>
              <a:rPr lang="en-US" sz="900" dirty="0" smtClean="0"/>
              <a:t>It is </a:t>
            </a:r>
            <a:r>
              <a:rPr lang="en-US" sz="900" b="1" dirty="0" smtClean="0"/>
              <a:t>NOT</a:t>
            </a:r>
            <a:r>
              <a:rPr lang="en-US" sz="900" dirty="0" smtClean="0"/>
              <a:t> a readiness or skills assessment, nor an IQ test, nor an entrance exam. </a:t>
            </a:r>
          </a:p>
          <a:p>
            <a:pPr marL="171450" indent="-171450">
              <a:buFont typeface="Arial" panose="020B0604020202020204" pitchFamily="34" charset="0"/>
              <a:buChar char="•"/>
            </a:pPr>
            <a:r>
              <a:rPr lang="en-US" sz="900" dirty="0" smtClean="0"/>
              <a:t>ESI-R takes about 15-20 minutes per student to administer.</a:t>
            </a:r>
          </a:p>
          <a:p>
            <a:pPr marL="171450" indent="-171450">
              <a:buFont typeface="Arial" panose="020B0604020202020204" pitchFamily="34" charset="0"/>
              <a:buChar char="•"/>
            </a:pPr>
            <a:r>
              <a:rPr lang="en-US" sz="900" dirty="0" smtClean="0"/>
              <a:t>Completed within 45 days of enrollment.</a:t>
            </a:r>
          </a:p>
          <a:p>
            <a:endParaRPr lang="en-US" sz="900" b="0" i="0" kern="1200" baseline="0" dirty="0" smtClean="0">
              <a:solidFill>
                <a:schemeClr val="tx1"/>
              </a:solidFill>
              <a:effectLst/>
            </a:endParaRPr>
          </a:p>
          <a:p>
            <a:r>
              <a:rPr lang="en-US" sz="900" b="0" i="0" kern="1200" baseline="0" dirty="0" smtClean="0">
                <a:solidFill>
                  <a:schemeClr val="tx1"/>
                </a:solidFill>
                <a:effectLst/>
              </a:rPr>
              <a:t>**Please note that the CSC process at your school will probably require additional documentation before a referral can be made. If you have a student who may need help your first partner may be the PSCD teacher at your school to suggests interventions to try. If in doubt ask your CSC chair for the school’s process.**</a:t>
            </a:r>
          </a:p>
          <a:p>
            <a:endParaRPr lang="en-US" sz="900" b="0" i="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DAA4197C-4A26-40E1-AF8B-5E4A1739213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164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20 minutes</a:t>
            </a:r>
          </a:p>
          <a:p>
            <a:endParaRPr lang="en-US" dirty="0" smtClean="0"/>
          </a:p>
          <a:p>
            <a:r>
              <a:rPr lang="en-US" dirty="0" smtClean="0"/>
              <a:t>View the video</a:t>
            </a:r>
            <a:r>
              <a:rPr lang="en-US" baseline="0" dirty="0" smtClean="0"/>
              <a:t> and allow for questions at the end. </a:t>
            </a:r>
            <a:endParaRPr lang="en-US" dirty="0"/>
          </a:p>
        </p:txBody>
      </p:sp>
      <p:sp>
        <p:nvSpPr>
          <p:cNvPr id="4" name="Slide Number Placeholder 3"/>
          <p:cNvSpPr>
            <a:spLocks noGrp="1"/>
          </p:cNvSpPr>
          <p:nvPr>
            <p:ph type="sldNum" sz="quarter" idx="10"/>
          </p:nvPr>
        </p:nvSpPr>
        <p:spPr/>
        <p:txBody>
          <a:bodyPr/>
          <a:lstStyle/>
          <a:p>
            <a:fld id="{1C89D8BC-60B5-42A5-B7F2-90E184F44EC8}" type="slidenum">
              <a:rPr lang="en-US" smtClean="0"/>
              <a:t>5</a:t>
            </a:fld>
            <a:endParaRPr lang="en-US"/>
          </a:p>
        </p:txBody>
      </p:sp>
    </p:spTree>
    <p:extLst>
      <p:ext uri="{BB962C8B-B14F-4D97-AF65-F5344CB8AC3E}">
        <p14:creationId xmlns:p14="http://schemas.microsoft.com/office/powerpoint/2010/main" val="354108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5 minutes</a:t>
            </a:r>
          </a:p>
          <a:p>
            <a:endParaRPr lang="en-US" baseline="0" dirty="0" smtClean="0"/>
          </a:p>
          <a:p>
            <a:endParaRPr lang="en-US" dirty="0" smtClean="0"/>
          </a:p>
          <a:p>
            <a:pPr marL="171450" indent="-171450">
              <a:buFont typeface="Arial" panose="020B0604020202020204" pitchFamily="34" charset="0"/>
              <a:buChar char="•"/>
            </a:pPr>
            <a:r>
              <a:rPr lang="en-US" dirty="0" smtClean="0"/>
              <a:t>The goal is to</a:t>
            </a:r>
            <a:r>
              <a:rPr lang="en-US" baseline="0" dirty="0" smtClean="0"/>
              <a:t> obtain optimal child performance. It’s important that the child is at ease. Don’t refer to this as a test, say you are going to play some games together. </a:t>
            </a:r>
          </a:p>
          <a:p>
            <a:pPr marL="171450" indent="-171450">
              <a:buFont typeface="Arial" panose="020B0604020202020204" pitchFamily="34" charset="0"/>
              <a:buChar char="•"/>
            </a:pPr>
            <a:r>
              <a:rPr lang="en-US" dirty="0" smtClean="0"/>
              <a:t>Location</a:t>
            </a:r>
            <a:r>
              <a:rPr lang="en-US" baseline="0" dirty="0" smtClean="0"/>
              <a:t> is not specific but should be in a quiet environment without distractions if possible.</a:t>
            </a:r>
          </a:p>
          <a:p>
            <a:pPr marL="171450" indent="-171450">
              <a:buFont typeface="Arial" panose="020B0604020202020204" pitchFamily="34" charset="0"/>
              <a:buChar char="•"/>
            </a:pPr>
            <a:r>
              <a:rPr lang="en-US" dirty="0" smtClean="0"/>
              <a:t>The screening</a:t>
            </a:r>
            <a:r>
              <a:rPr lang="en-US" baseline="0" dirty="0" smtClean="0"/>
              <a:t> usually takes about 15-20 minutes </a:t>
            </a:r>
          </a:p>
          <a:p>
            <a:pPr marL="628650" lvl="1" indent="-171450">
              <a:buFont typeface="Arial" panose="020B0604020202020204" pitchFamily="34" charset="0"/>
              <a:buChar char="•"/>
            </a:pPr>
            <a:r>
              <a:rPr lang="en-US" baseline="0" dirty="0" smtClean="0"/>
              <a:t>The sequence should be in the order it occurs in the manual</a:t>
            </a:r>
          </a:p>
          <a:p>
            <a:pPr marL="628650" lvl="1" indent="-171450">
              <a:buFont typeface="Arial" panose="020B0604020202020204" pitchFamily="34" charset="0"/>
              <a:buChar char="•"/>
            </a:pPr>
            <a:r>
              <a:rPr lang="en-US" baseline="0" dirty="0" smtClean="0"/>
              <a:t>Instructions may be repeated except where otherwise noted</a:t>
            </a:r>
          </a:p>
          <a:p>
            <a:pPr marL="628650" lvl="1" indent="-171450">
              <a:buFont typeface="Arial" panose="020B0604020202020204" pitchFamily="34" charset="0"/>
              <a:buChar char="•"/>
            </a:pPr>
            <a:r>
              <a:rPr lang="en-US" baseline="0" dirty="0" smtClean="0"/>
              <a:t>If a child refuses, the item can be re-administered later in the session. If this occurs it should be noted</a:t>
            </a:r>
          </a:p>
          <a:p>
            <a:pPr marL="0" lvl="0" indent="0">
              <a:buFont typeface="Arial" panose="020B0604020202020204" pitchFamily="34" charset="0"/>
              <a:buNone/>
            </a:pPr>
            <a:r>
              <a:rPr lang="en-US" baseline="0" dirty="0" smtClean="0"/>
              <a:t>Using the Score sheet</a:t>
            </a:r>
          </a:p>
          <a:p>
            <a:pPr marL="457200" lvl="1" indent="0">
              <a:buFont typeface="Arial" panose="020B0604020202020204" pitchFamily="34" charset="0"/>
              <a:buNone/>
            </a:pPr>
            <a:r>
              <a:rPr lang="en-US" baseline="0" dirty="0" smtClean="0"/>
              <a:t>Computing rounded age: refer to page 11-12 in Examiner’s Manual- allow reading time and discuss questions</a:t>
            </a:r>
          </a:p>
          <a:p>
            <a:pPr marL="457200" lvl="1" indent="0">
              <a:buFont typeface="Arial" panose="020B0604020202020204" pitchFamily="34" charset="0"/>
              <a:buNone/>
            </a:pPr>
            <a:r>
              <a:rPr lang="en-US" baseline="0" dirty="0" smtClean="0"/>
              <a:t>Completing the score sheet: refer to page 13</a:t>
            </a:r>
          </a:p>
          <a:p>
            <a:pPr marL="457200" lvl="1" indent="0">
              <a:buFont typeface="Arial" panose="020B0604020202020204" pitchFamily="34" charset="0"/>
              <a:buNone/>
            </a:pPr>
            <a:endParaRPr lang="en-US" baseline="0" dirty="0" smtClean="0"/>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C89D8BC-60B5-42A5-B7F2-90E184F44EC8}" type="slidenum">
              <a:rPr lang="en-US" smtClean="0"/>
              <a:t>6</a:t>
            </a:fld>
            <a:endParaRPr lang="en-US"/>
          </a:p>
        </p:txBody>
      </p:sp>
    </p:spTree>
    <p:extLst>
      <p:ext uri="{BB962C8B-B14F-4D97-AF65-F5344CB8AC3E}">
        <p14:creationId xmlns:p14="http://schemas.microsoft.com/office/powerpoint/2010/main" val="384936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40 </a:t>
            </a:r>
            <a:r>
              <a:rPr lang="en-US" dirty="0" err="1" smtClean="0"/>
              <a:t>mins</a:t>
            </a:r>
            <a:endParaRPr lang="en-US" dirty="0" smtClean="0"/>
          </a:p>
          <a:p>
            <a:endParaRPr lang="en-US" dirty="0" smtClean="0"/>
          </a:p>
          <a:p>
            <a:r>
              <a:rPr lang="en-US" dirty="0" smtClean="0"/>
              <a:t>Participants</a:t>
            </a:r>
            <a:r>
              <a:rPr lang="en-US" baseline="0" dirty="0" smtClean="0"/>
              <a:t> will need the ESI-R Examiner’s Manual and the materials from the kit to practice with one another. </a:t>
            </a:r>
          </a:p>
          <a:p>
            <a:endParaRPr lang="en-US" baseline="0" dirty="0" smtClean="0"/>
          </a:p>
          <a:p>
            <a:r>
              <a:rPr lang="en-US" baseline="0" dirty="0" smtClean="0"/>
              <a:t>Each participant team will need one set of handouts:</a:t>
            </a:r>
          </a:p>
          <a:p>
            <a:pPr marL="171450" indent="-171450">
              <a:buFont typeface="Arial" panose="020B0604020202020204" pitchFamily="34" charset="0"/>
              <a:buChar char="•"/>
            </a:pPr>
            <a:r>
              <a:rPr lang="en-US" baseline="0" dirty="0" err="1" smtClean="0"/>
              <a:t>LaMarr</a:t>
            </a:r>
            <a:r>
              <a:rPr lang="en-US" baseline="0" dirty="0" smtClean="0"/>
              <a:t> sample scoring- please review the scored handout and discuss how to notate and score. </a:t>
            </a:r>
          </a:p>
          <a:p>
            <a:pPr marL="171450" indent="-171450">
              <a:buFont typeface="Arial" panose="020B0604020202020204" pitchFamily="34" charset="0"/>
              <a:buChar char="•"/>
            </a:pPr>
            <a:r>
              <a:rPr lang="en-US" baseline="0" dirty="0" smtClean="0"/>
              <a:t>ESI-P blank form</a:t>
            </a:r>
          </a:p>
          <a:p>
            <a:pPr marL="171450" indent="-171450">
              <a:buFont typeface="Arial" panose="020B0604020202020204" pitchFamily="34" charset="0"/>
              <a:buChar char="•"/>
            </a:pPr>
            <a:r>
              <a:rPr lang="en-US" baseline="0" dirty="0" smtClean="0"/>
              <a:t>ESI-K blank form</a:t>
            </a:r>
          </a:p>
          <a:p>
            <a:pPr marL="171450" indent="-171450">
              <a:buFont typeface="Arial" panose="020B0604020202020204" pitchFamily="34" charset="0"/>
              <a:buChar char="•"/>
            </a:pPr>
            <a:r>
              <a:rPr lang="en-US" baseline="0" dirty="0" smtClean="0"/>
              <a:t>Parent Questionnaire (sample)</a:t>
            </a:r>
          </a:p>
          <a:p>
            <a:pPr marL="0" indent="0">
              <a:buFont typeface="Arial" panose="020B0604020202020204" pitchFamily="34" charset="0"/>
              <a:buNone/>
            </a:pPr>
            <a:r>
              <a:rPr lang="en-US" baseline="0" dirty="0" smtClean="0"/>
              <a:t>ESI-R Examiner’s Manual </a:t>
            </a:r>
          </a:p>
          <a:p>
            <a:pPr marL="0" indent="0">
              <a:buFont typeface="Arial" panose="020B0604020202020204" pitchFamily="34" charset="0"/>
              <a:buNone/>
            </a:pPr>
            <a:r>
              <a:rPr lang="en-US" baseline="0" dirty="0" smtClean="0"/>
              <a:t>Materials (blocks, ball, button, </a:t>
            </a:r>
            <a:r>
              <a:rPr lang="en-US" baseline="0" dirty="0" err="1" smtClean="0"/>
              <a:t>etc</a:t>
            </a:r>
            <a:r>
              <a:rPr lang="en-US" baseline="0" dirty="0" smtClean="0"/>
              <a: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Allow participants to practice administration of the ESI-P &amp; ESI-K</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One participant can administer the ESI-P and switch roles for the ESI-K</a:t>
            </a:r>
            <a:endParaRPr lang="en-US" dirty="0"/>
          </a:p>
        </p:txBody>
      </p:sp>
      <p:sp>
        <p:nvSpPr>
          <p:cNvPr id="4" name="Slide Number Placeholder 3"/>
          <p:cNvSpPr>
            <a:spLocks noGrp="1"/>
          </p:cNvSpPr>
          <p:nvPr>
            <p:ph type="sldNum" sz="quarter" idx="10"/>
          </p:nvPr>
        </p:nvSpPr>
        <p:spPr/>
        <p:txBody>
          <a:bodyPr/>
          <a:lstStyle/>
          <a:p>
            <a:fld id="{1C89D8BC-60B5-42A5-B7F2-90E184F44EC8}" type="slidenum">
              <a:rPr lang="en-US" smtClean="0"/>
              <a:t>7</a:t>
            </a:fld>
            <a:endParaRPr lang="en-US"/>
          </a:p>
        </p:txBody>
      </p:sp>
    </p:spTree>
    <p:extLst>
      <p:ext uri="{BB962C8B-B14F-4D97-AF65-F5344CB8AC3E}">
        <p14:creationId xmlns:p14="http://schemas.microsoft.com/office/powerpoint/2010/main" val="45697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Time 10 minutes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Review Learner Outcomes</a:t>
            </a:r>
          </a:p>
          <a:p>
            <a:pPr lvl="0"/>
            <a:endParaRPr lang="en-US" dirty="0" smtClean="0"/>
          </a:p>
          <a:p>
            <a:pPr lvl="0"/>
            <a:r>
              <a:rPr lang="en-US" dirty="0" smtClean="0"/>
              <a:t>Participants will:</a:t>
            </a:r>
          </a:p>
          <a:p>
            <a:pPr marL="171450" lvl="0" indent="-171450">
              <a:buFont typeface="Arial" panose="020B0604020202020204" pitchFamily="34" charset="0"/>
              <a:buChar char="•"/>
            </a:pPr>
            <a:r>
              <a:rPr lang="en-US" dirty="0" smtClean="0"/>
              <a:t>Understand the Early </a:t>
            </a:r>
            <a:r>
              <a:rPr lang="en-US" dirty="0" smtClean="0"/>
              <a:t>Screening</a:t>
            </a:r>
            <a:r>
              <a:rPr lang="en-US" baseline="0" dirty="0" smtClean="0"/>
              <a:t> Inventory-Revised and administer the developmental screening to students</a:t>
            </a:r>
            <a:r>
              <a:rPr lang="en-US" dirty="0" smtClean="0"/>
              <a: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Participants</a:t>
            </a:r>
            <a:r>
              <a:rPr lang="en-US" sz="1200" b="0" i="0" kern="1200" baseline="0" dirty="0" smtClean="0">
                <a:solidFill>
                  <a:schemeClr val="tx1"/>
                </a:solidFill>
                <a:effectLst/>
                <a:latin typeface="+mn-lt"/>
                <a:ea typeface="+mn-ea"/>
                <a:cs typeface="+mn-cs"/>
              </a:rPr>
              <a:t> should now complete the evaluation for ESI-R found at https://surveys.dodea.edu/n/SSTrainingEval.aspx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And on the Pre-K/Sure Start </a:t>
            </a:r>
            <a:r>
              <a:rPr lang="en-US" sz="1200" b="0" i="0" kern="1200" baseline="0" dirty="0" err="1" smtClean="0">
                <a:solidFill>
                  <a:schemeClr val="tx1"/>
                </a:solidFill>
                <a:effectLst/>
                <a:latin typeface="+mn-lt"/>
                <a:ea typeface="+mn-ea"/>
                <a:cs typeface="+mn-cs"/>
              </a:rPr>
              <a:t>Schoology</a:t>
            </a:r>
            <a:r>
              <a:rPr lang="en-US" sz="1200" b="0" i="0" kern="1200" baseline="0" smtClean="0">
                <a:solidFill>
                  <a:schemeClr val="tx1"/>
                </a:solidFill>
                <a:effectLst/>
                <a:latin typeface="+mn-lt"/>
                <a:ea typeface="+mn-ea"/>
                <a:cs typeface="+mn-cs"/>
              </a:rPr>
              <a:t> : </a:t>
            </a:r>
            <a:r>
              <a:rPr lang="en-US" sz="1200" b="0" i="0" kern="1200" baseline="0" dirty="0" smtClean="0">
                <a:solidFill>
                  <a:schemeClr val="tx1"/>
                </a:solidFill>
                <a:effectLst/>
                <a:latin typeface="+mn-lt"/>
                <a:ea typeface="+mn-ea"/>
                <a:cs typeface="+mn-cs"/>
              </a:rPr>
              <a:t>Pre-K/Sure Start </a:t>
            </a:r>
            <a:r>
              <a:rPr lang="en-US" sz="1200" b="0" i="0" kern="1200" baseline="0" dirty="0" err="1" smtClean="0">
                <a:solidFill>
                  <a:schemeClr val="tx1"/>
                </a:solidFill>
                <a:effectLst/>
                <a:latin typeface="+mn-lt"/>
                <a:ea typeface="+mn-ea"/>
                <a:cs typeface="+mn-cs"/>
              </a:rPr>
              <a:t>ResourcesTraining</a:t>
            </a:r>
            <a:r>
              <a:rPr lang="en-US" sz="1200" b="0" i="0" kern="1200" baseline="0" dirty="0" smtClean="0">
                <a:solidFill>
                  <a:schemeClr val="tx1"/>
                </a:solidFill>
                <a:effectLst/>
                <a:latin typeface="+mn-lt"/>
                <a:ea typeface="+mn-ea"/>
                <a:cs typeface="+mn-cs"/>
              </a:rPr>
              <a:t> for the Sure Start Program SY 2016-2017evaluation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A4197C-4A26-40E1-AF8B-5E4A1739213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1648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Option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2247900"/>
            <a:ext cx="9144000" cy="219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116195" y="2376488"/>
            <a:ext cx="2903673" cy="1936750"/>
          </a:xfrm>
          <a:prstGeom prst="rect">
            <a:avLst/>
          </a:prstGeom>
          <a:ln>
            <a:solidFill>
              <a:schemeClr val="bg1">
                <a:lumMod val="95000"/>
              </a:schemeClr>
            </a:solidFill>
          </a:ln>
          <a:effectLst>
            <a:outerShdw blurRad="190500" algn="tl" rotWithShape="0">
              <a:srgbClr val="000000">
                <a:alpha val="7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43625" y="2376928"/>
            <a:ext cx="2906713" cy="1935870"/>
          </a:xfrm>
          <a:prstGeom prst="rect">
            <a:avLst/>
          </a:prstGeom>
          <a:ln>
            <a:solidFill>
              <a:schemeClr val="bg1">
                <a:lumMod val="95000"/>
              </a:schemeClr>
            </a:solid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5725" y="2376928"/>
            <a:ext cx="2906713" cy="1935870"/>
          </a:xfrm>
          <a:prstGeom prst="rect">
            <a:avLst/>
          </a:prstGeom>
          <a:ln>
            <a:solidFill>
              <a:schemeClr val="bg1">
                <a:lumMod val="95000"/>
              </a:schemeClr>
            </a:solidFill>
          </a:ln>
          <a:effectLst>
            <a:outerShdw blurRad="190500" algn="tl" rotWithShape="0">
              <a:srgbClr val="000000">
                <a:alpha val="70000"/>
              </a:srgbClr>
            </a:outerShdw>
          </a:effectLst>
        </p:spPr>
      </p:pic>
      <p:sp>
        <p:nvSpPr>
          <p:cNvPr id="13" name="Text Placeholder 13"/>
          <p:cNvSpPr>
            <a:spLocks noGrp="1"/>
          </p:cNvSpPr>
          <p:nvPr userDrawn="1">
            <p:ph type="body" sz="quarter" idx="10"/>
          </p:nvPr>
        </p:nvSpPr>
        <p:spPr>
          <a:xfrm>
            <a:off x="304800" y="609600"/>
            <a:ext cx="6705600" cy="685800"/>
          </a:xfrm>
        </p:spPr>
        <p:txBody>
          <a:bodyPr anchor="ctr">
            <a:noAutofit/>
          </a:bodyPr>
          <a:lstStyle>
            <a:lvl1pPr marL="0" indent="0">
              <a:buNone/>
              <a:defRPr sz="3200">
                <a:solidFill>
                  <a:schemeClr val="bg1"/>
                </a:solidFill>
                <a:effectLst>
                  <a:outerShdw blurRad="38100" dist="38100" dir="2700000" algn="tl">
                    <a:srgbClr val="000000">
                      <a:alpha val="43137"/>
                    </a:srgbClr>
                  </a:outerShdw>
                </a:effectLst>
              </a:defRPr>
            </a:lvl1pPr>
          </a:lstStyle>
          <a:p>
            <a:pPr lvl="0"/>
            <a:r>
              <a:rPr lang="en-US"/>
              <a:t>Click to edit Master text styles</a:t>
            </a:r>
          </a:p>
        </p:txBody>
      </p:sp>
      <p:sp>
        <p:nvSpPr>
          <p:cNvPr id="14" name="Text Placeholder 13"/>
          <p:cNvSpPr>
            <a:spLocks noGrp="1"/>
          </p:cNvSpPr>
          <p:nvPr userDrawn="1">
            <p:ph type="body" sz="quarter" idx="11"/>
          </p:nvPr>
        </p:nvSpPr>
        <p:spPr>
          <a:xfrm>
            <a:off x="304800" y="1295400"/>
            <a:ext cx="6705600" cy="457200"/>
          </a:xfrm>
        </p:spPr>
        <p:txBody>
          <a:bodyPr>
            <a:noAutofit/>
          </a:bodyPr>
          <a:lstStyle>
            <a:lvl1pPr marL="0" indent="0">
              <a:buNone/>
              <a:defRPr sz="2000" i="1">
                <a:solidFill>
                  <a:schemeClr val="bg1">
                    <a:lumMod val="85000"/>
                  </a:schemeClr>
                </a:solidFill>
                <a:effectLst>
                  <a:outerShdw blurRad="38100" dist="38100" dir="2700000" algn="tl">
                    <a:srgbClr val="000000">
                      <a:alpha val="43137"/>
                    </a:srgbClr>
                  </a:outerShdw>
                </a:effectLst>
              </a:defRPr>
            </a:lvl1pPr>
          </a:lstStyle>
          <a:p>
            <a:pPr lvl="0"/>
            <a:r>
              <a:rPr lang="en-US"/>
              <a:t>Click to edit Master text styles</a:t>
            </a:r>
          </a:p>
        </p:txBody>
      </p:sp>
      <p:sp>
        <p:nvSpPr>
          <p:cNvPr id="9" name="Title 10"/>
          <p:cNvSpPr>
            <a:spLocks noGrp="1"/>
          </p:cNvSpPr>
          <p:nvPr userDrawn="1">
            <p:ph type="title"/>
          </p:nvPr>
        </p:nvSpPr>
        <p:spPr>
          <a:xfrm>
            <a:off x="1905000" y="4572102"/>
            <a:ext cx="5334000" cy="685698"/>
          </a:xfrm>
        </p:spPr>
        <p:txBody>
          <a:bodyPr anchor="t">
            <a:normAutofit/>
          </a:bodyPr>
          <a:lstStyle>
            <a:lvl1pPr>
              <a:defRPr sz="2800">
                <a:solidFill>
                  <a:srgbClr val="9C6098"/>
                </a:solidFill>
                <a:effectLst/>
              </a:defRPr>
            </a:lvl1pPr>
          </a:lstStyle>
          <a:p>
            <a:r>
              <a:rPr lang="en-US" dirty="0"/>
              <a:t>Click to edit Master title style</a:t>
            </a:r>
          </a:p>
        </p:txBody>
      </p:sp>
    </p:spTree>
    <p:extLst>
      <p:ext uri="{BB962C8B-B14F-4D97-AF65-F5344CB8AC3E}">
        <p14:creationId xmlns:p14="http://schemas.microsoft.com/office/powerpoint/2010/main" val="57281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option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2313" y="4406900"/>
            <a:ext cx="7772400" cy="1362075"/>
          </a:xfrm>
        </p:spPr>
        <p:txBody>
          <a:bodyPr anchor="t"/>
          <a:lstStyle>
            <a:lvl1pPr algn="l">
              <a:defRPr sz="4000" b="0" cap="all">
                <a:solidFill>
                  <a:srgbClr val="562465"/>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6" name="Text Placeholder 2"/>
          <p:cNvSpPr>
            <a:spLocks noGrp="1"/>
          </p:cNvSpPr>
          <p:nvPr>
            <p:ph type="body" idx="1"/>
          </p:nvPr>
        </p:nvSpPr>
        <p:spPr>
          <a:xfrm>
            <a:off x="722313" y="2906713"/>
            <a:ext cx="7772400" cy="1500187"/>
          </a:xfrm>
        </p:spPr>
        <p:txBody>
          <a:bodyPr anchor="b"/>
          <a:lstStyle>
            <a:lvl1pPr marL="0" indent="0">
              <a:buNone/>
              <a:defRPr sz="2000">
                <a:solidFill>
                  <a:srgbClr val="9C6098"/>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492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option 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828800" y="4495800"/>
            <a:ext cx="5486400" cy="566738"/>
          </a:xfrm>
        </p:spPr>
        <p:txBody>
          <a:bodyPr anchor="b"/>
          <a:lstStyle>
            <a:lvl1pPr algn="l">
              <a:defRPr sz="2000" b="1">
                <a:solidFill>
                  <a:srgbClr val="562465"/>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7" name="Text Placeholder 3"/>
          <p:cNvSpPr>
            <a:spLocks noGrp="1"/>
          </p:cNvSpPr>
          <p:nvPr>
            <p:ph type="body" sz="half" idx="2"/>
          </p:nvPr>
        </p:nvSpPr>
        <p:spPr>
          <a:xfrm>
            <a:off x="1828800" y="5062538"/>
            <a:ext cx="5486400" cy="804862"/>
          </a:xfrm>
        </p:spPr>
        <p:txBody>
          <a:bodyPr/>
          <a:lstStyle>
            <a:lvl1pPr marL="0" indent="0">
              <a:buNone/>
              <a:defRPr sz="1400">
                <a:solidFill>
                  <a:srgbClr val="9C609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a:off x="1828800" y="3810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484333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 content, 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562465"/>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62465"/>
                </a:solidFill>
              </a:defRPr>
            </a:lvl1pPr>
            <a:lvl2pPr>
              <a:defRPr sz="2000">
                <a:solidFill>
                  <a:srgbClr val="562465"/>
                </a:solidFill>
              </a:defRPr>
            </a:lvl2pPr>
            <a:lvl3pPr>
              <a:defRPr sz="1800">
                <a:solidFill>
                  <a:srgbClr val="562465"/>
                </a:solidFill>
              </a:defRPr>
            </a:lvl3pPr>
            <a:lvl4pPr>
              <a:defRPr sz="1600">
                <a:solidFill>
                  <a:srgbClr val="562465"/>
                </a:solidFill>
              </a:defRPr>
            </a:lvl4pPr>
            <a:lvl5pPr>
              <a:defRPr sz="1600">
                <a:solidFill>
                  <a:srgbClr val="56246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562465"/>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62465"/>
                </a:solidFill>
              </a:defRPr>
            </a:lvl1pPr>
            <a:lvl2pPr>
              <a:defRPr sz="2000">
                <a:solidFill>
                  <a:srgbClr val="562465"/>
                </a:solidFill>
              </a:defRPr>
            </a:lvl2pPr>
            <a:lvl3pPr>
              <a:defRPr sz="1800">
                <a:solidFill>
                  <a:srgbClr val="562465"/>
                </a:solidFill>
              </a:defRPr>
            </a:lvl3pPr>
            <a:lvl4pPr>
              <a:defRPr sz="1600">
                <a:solidFill>
                  <a:srgbClr val="562465"/>
                </a:solidFill>
              </a:defRPr>
            </a:lvl4pPr>
            <a:lvl5pPr>
              <a:defRPr sz="1600">
                <a:solidFill>
                  <a:srgbClr val="56246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1526382" y="0"/>
            <a:ext cx="6091237" cy="1295400"/>
          </a:xfrm>
        </p:spPr>
        <p:txBody>
          <a:bodyPr/>
          <a:lstStyle>
            <a:lvl1pPr algn="ctr">
              <a:defRPr sz="36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239026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57200" y="1676400"/>
            <a:ext cx="4876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5410200" y="1676400"/>
            <a:ext cx="3276600" cy="4495800"/>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5184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NO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457200" y="1676400"/>
            <a:ext cx="822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640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ransition option 4">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lvl1pPr>
              <a:defRPr>
                <a:solidFill>
                  <a:srgbClr val="562465"/>
                </a:solidFill>
              </a:defRPr>
            </a:lvl1pPr>
          </a:lstStyle>
          <a:p>
            <a:r>
              <a:rPr lang="en-US"/>
              <a:t>Click to edit Master title style</a:t>
            </a:r>
            <a:endParaRPr lang="en-US" dirty="0"/>
          </a:p>
        </p:txBody>
      </p:sp>
    </p:spTree>
    <p:extLst>
      <p:ext uri="{BB962C8B-B14F-4D97-AF65-F5344CB8AC3E}">
        <p14:creationId xmlns:p14="http://schemas.microsoft.com/office/powerpoint/2010/main" val="2840071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F4A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BD0EE6C6-B2D1-476A-A5B7-8795B1AA5117}" type="slidenum">
              <a:rPr lang="en-US"/>
              <a:pPr/>
              <a:t>‹#›</a:t>
            </a:fld>
            <a:endParaRPr lang="en-US"/>
          </a:p>
        </p:txBody>
      </p:sp>
    </p:spTree>
    <p:extLst>
      <p:ext uri="{BB962C8B-B14F-4D97-AF65-F5344CB8AC3E}">
        <p14:creationId xmlns:p14="http://schemas.microsoft.com/office/powerpoint/2010/main" val="142279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image Option 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09800"/>
            <a:ext cx="8229600" cy="1143000"/>
          </a:xfrm>
        </p:spPr>
        <p:txBody>
          <a:bodyPr/>
          <a:lstStyle>
            <a:lvl1pPr>
              <a:defRPr>
                <a:solidFill>
                  <a:srgbClr val="562465"/>
                </a:solidFill>
              </a:defRPr>
            </a:lvl1pPr>
          </a:lstStyle>
          <a:p>
            <a:r>
              <a:rPr lang="en-US"/>
              <a:t>Click to edit Master title style</a:t>
            </a:r>
            <a:endParaRPr lang="en-US" dirty="0"/>
          </a:p>
        </p:txBody>
      </p:sp>
      <p:sp>
        <p:nvSpPr>
          <p:cNvPr id="5" name="Text Placeholder 17"/>
          <p:cNvSpPr>
            <a:spLocks noGrp="1"/>
          </p:cNvSpPr>
          <p:nvPr>
            <p:ph type="body" sz="quarter" idx="12"/>
          </p:nvPr>
        </p:nvSpPr>
        <p:spPr>
          <a:xfrm>
            <a:off x="1676400" y="4267200"/>
            <a:ext cx="5791200" cy="1219200"/>
          </a:xfrm>
        </p:spPr>
        <p:txBody>
          <a:bodyPr>
            <a:normAutofit/>
          </a:bodyPr>
          <a:lstStyle>
            <a:lvl1pPr marL="0" indent="0" algn="ctr">
              <a:buNone/>
              <a:defRPr sz="2400">
                <a:solidFill>
                  <a:schemeClr val="tx1">
                    <a:lumMod val="50000"/>
                    <a:lumOff val="50000"/>
                  </a:schemeClr>
                </a:solidFill>
                <a:effectLst/>
              </a:defRPr>
            </a:lvl1pPr>
          </a:lstStyle>
          <a:p>
            <a:pPr lvl="0"/>
            <a:r>
              <a:rPr lang="en-US"/>
              <a:t>Click to edit Master text styles</a:t>
            </a:r>
          </a:p>
        </p:txBody>
      </p:sp>
      <p:sp>
        <p:nvSpPr>
          <p:cNvPr id="6" name="Text Placeholder 13"/>
          <p:cNvSpPr>
            <a:spLocks noGrp="1"/>
          </p:cNvSpPr>
          <p:nvPr>
            <p:ph type="body" sz="quarter" idx="11"/>
          </p:nvPr>
        </p:nvSpPr>
        <p:spPr>
          <a:xfrm>
            <a:off x="457200" y="3352800"/>
            <a:ext cx="8229600" cy="457200"/>
          </a:xfrm>
        </p:spPr>
        <p:txBody>
          <a:bodyPr>
            <a:noAutofit/>
          </a:bodyPr>
          <a:lstStyle>
            <a:lvl1pPr marL="0" indent="0" algn="ctr">
              <a:buNone/>
              <a:defRPr sz="2800" i="1">
                <a:solidFill>
                  <a:srgbClr val="9C6098"/>
                </a:solidFill>
                <a:effectLst/>
              </a:defRPr>
            </a:lvl1pPr>
          </a:lstStyle>
          <a:p>
            <a:pPr lvl="0"/>
            <a:r>
              <a:rPr lang="en-US"/>
              <a:t>Click to edit Master text styles</a:t>
            </a:r>
          </a:p>
        </p:txBody>
      </p:sp>
    </p:spTree>
    <p:extLst>
      <p:ext uri="{BB962C8B-B14F-4D97-AF65-F5344CB8AC3E}">
        <p14:creationId xmlns:p14="http://schemas.microsoft.com/office/powerpoint/2010/main" val="243509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Option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457200" y="2209800"/>
            <a:ext cx="8229600" cy="1143000"/>
          </a:xfrm>
        </p:spPr>
        <p:txBody>
          <a:bodyPr/>
          <a:lstStyle>
            <a:lvl1pPr>
              <a:defRPr>
                <a:solidFill>
                  <a:srgbClr val="562465"/>
                </a:solidFill>
              </a:defRPr>
            </a:lvl1pPr>
          </a:lstStyle>
          <a:p>
            <a:r>
              <a:rPr lang="en-US"/>
              <a:t>Click to edit Master title style</a:t>
            </a:r>
            <a:endParaRPr lang="en-US" dirty="0"/>
          </a:p>
        </p:txBody>
      </p:sp>
      <p:sp>
        <p:nvSpPr>
          <p:cNvPr id="12" name="Text Placeholder 13"/>
          <p:cNvSpPr>
            <a:spLocks noGrp="1"/>
          </p:cNvSpPr>
          <p:nvPr>
            <p:ph type="body" sz="quarter" idx="11"/>
          </p:nvPr>
        </p:nvSpPr>
        <p:spPr>
          <a:xfrm>
            <a:off x="457200" y="3352800"/>
            <a:ext cx="8229600" cy="457200"/>
          </a:xfrm>
        </p:spPr>
        <p:txBody>
          <a:bodyPr>
            <a:noAutofit/>
          </a:bodyPr>
          <a:lstStyle>
            <a:lvl1pPr marL="0" indent="0" algn="ctr">
              <a:buNone/>
              <a:defRPr sz="2800" i="1">
                <a:solidFill>
                  <a:srgbClr val="9C6098"/>
                </a:solidFill>
                <a:effectLst/>
              </a:defRPr>
            </a:lvl1pPr>
          </a:lstStyle>
          <a:p>
            <a:pPr lvl="0"/>
            <a:r>
              <a:rPr lang="en-US"/>
              <a:t>Click to edit Master text styles</a:t>
            </a:r>
          </a:p>
        </p:txBody>
      </p:sp>
      <p:sp>
        <p:nvSpPr>
          <p:cNvPr id="13" name="Text Placeholder 17"/>
          <p:cNvSpPr>
            <a:spLocks noGrp="1"/>
          </p:cNvSpPr>
          <p:nvPr>
            <p:ph type="body" sz="quarter" idx="12"/>
          </p:nvPr>
        </p:nvSpPr>
        <p:spPr>
          <a:xfrm>
            <a:off x="1676400" y="4267200"/>
            <a:ext cx="5791200" cy="1219200"/>
          </a:xfrm>
        </p:spPr>
        <p:txBody>
          <a:bodyPr>
            <a:normAutofit/>
          </a:bodyPr>
          <a:lstStyle>
            <a:lvl1pPr marL="0" indent="0" algn="ctr">
              <a:buNone/>
              <a:defRPr sz="2400">
                <a:solidFill>
                  <a:schemeClr val="tx1">
                    <a:lumMod val="50000"/>
                    <a:lumOff val="50000"/>
                  </a:schemeClr>
                </a:solidFill>
                <a:effectLst/>
              </a:defRPr>
            </a:lvl1pPr>
          </a:lstStyle>
          <a:p>
            <a:pPr lvl="0"/>
            <a:r>
              <a:rPr lang="en-US"/>
              <a:t>Click to edit Master text styles</a:t>
            </a:r>
          </a:p>
        </p:txBody>
      </p:sp>
    </p:spTree>
    <p:extLst>
      <p:ext uri="{BB962C8B-B14F-4D97-AF65-F5344CB8AC3E}">
        <p14:creationId xmlns:p14="http://schemas.microsoft.com/office/powerpoint/2010/main" val="418157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 content, title, no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lstStyle>
            <a:lvl1pPr>
              <a:defRPr sz="2600">
                <a:solidFill>
                  <a:srgbClr val="562465"/>
                </a:solidFill>
              </a:defRPr>
            </a:lvl1pPr>
            <a:lvl2pPr>
              <a:defRPr sz="2400">
                <a:solidFill>
                  <a:srgbClr val="562465"/>
                </a:solidFill>
              </a:defRPr>
            </a:lvl2pPr>
            <a:lvl3pPr>
              <a:defRPr sz="2000">
                <a:solidFill>
                  <a:srgbClr val="562465"/>
                </a:solidFill>
              </a:defRPr>
            </a:lvl3pPr>
            <a:lvl4pPr>
              <a:defRPr>
                <a:solidFill>
                  <a:srgbClr val="562465"/>
                </a:solidFill>
              </a:defRPr>
            </a:lvl4pPr>
            <a:lvl5pPr>
              <a:defRPr>
                <a:solidFill>
                  <a:srgbClr val="56246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457200" y="76200"/>
            <a:ext cx="7086600" cy="1143000"/>
          </a:xfrm>
        </p:spPr>
        <p:txBody>
          <a:bodyPr/>
          <a:lstStyle>
            <a:lvl1pPr algn="l">
              <a:defRPr sz="4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5086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 content, title,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873752" cy="4498848"/>
          </a:xfrm>
        </p:spPr>
        <p:txBody>
          <a:bodyPr/>
          <a:lstStyle>
            <a:lvl1pPr>
              <a:defRPr sz="2600">
                <a:solidFill>
                  <a:srgbClr val="562465"/>
                </a:solidFill>
              </a:defRPr>
            </a:lvl1pPr>
            <a:lvl2pPr>
              <a:defRPr sz="2400">
                <a:solidFill>
                  <a:srgbClr val="562465"/>
                </a:solidFill>
              </a:defRPr>
            </a:lvl2pPr>
            <a:lvl3pPr>
              <a:defRPr sz="2000">
                <a:solidFill>
                  <a:srgbClr val="562465"/>
                </a:solidFill>
              </a:defRPr>
            </a:lvl3pPr>
            <a:lvl4pPr>
              <a:defRPr>
                <a:solidFill>
                  <a:srgbClr val="562465"/>
                </a:solidFill>
              </a:defRPr>
            </a:lvl4pPr>
            <a:lvl5pPr>
              <a:defRPr>
                <a:solidFill>
                  <a:srgbClr val="56246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3"/>
          </p:nvPr>
        </p:nvSpPr>
        <p:spPr>
          <a:xfrm>
            <a:off x="5404104" y="1600200"/>
            <a:ext cx="3282696" cy="4498848"/>
          </a:xfrm>
        </p:spPr>
        <p:txBody>
          <a:bodyPr rtlCol="0">
            <a:normAutofit/>
          </a:bodyPr>
          <a:lstStyle/>
          <a:p>
            <a:pPr lvl="0"/>
            <a:r>
              <a:rPr lang="en-US" noProof="0"/>
              <a:t>Click icon to add picture</a:t>
            </a:r>
            <a:endParaRPr lang="en-US" noProof="0" dirty="0"/>
          </a:p>
        </p:txBody>
      </p:sp>
      <p:sp>
        <p:nvSpPr>
          <p:cNvPr id="7" name="Title 7"/>
          <p:cNvSpPr>
            <a:spLocks noGrp="1"/>
          </p:cNvSpPr>
          <p:nvPr>
            <p:ph type="title"/>
          </p:nvPr>
        </p:nvSpPr>
        <p:spPr>
          <a:xfrm>
            <a:off x="457200" y="76200"/>
            <a:ext cx="7086600" cy="1143000"/>
          </a:xfrm>
        </p:spPr>
        <p:txBody>
          <a:bodyPr/>
          <a:lstStyle>
            <a:lvl1pPr algn="l">
              <a:defRPr sz="4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3428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 content, no title bar, no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1"/>
          </a:xfrm>
        </p:spPr>
        <p:txBody>
          <a:bodyPr/>
          <a:lstStyle>
            <a:lvl1pPr>
              <a:defRPr>
                <a:solidFill>
                  <a:srgbClr val="562465"/>
                </a:solidFill>
              </a:defRPr>
            </a:lvl1pPr>
            <a:lvl2pPr>
              <a:defRPr>
                <a:solidFill>
                  <a:srgbClr val="562465"/>
                </a:solidFill>
              </a:defRPr>
            </a:lvl2pPr>
            <a:lvl3pPr>
              <a:defRPr>
                <a:solidFill>
                  <a:srgbClr val="562465"/>
                </a:solidFill>
              </a:defRPr>
            </a:lvl3pPr>
            <a:lvl4pPr>
              <a:defRPr>
                <a:solidFill>
                  <a:srgbClr val="562465"/>
                </a:solidFill>
              </a:defRPr>
            </a:lvl4pPr>
            <a:lvl5pPr>
              <a:defRPr>
                <a:solidFill>
                  <a:srgbClr val="56246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7"/>
          <p:cNvSpPr>
            <a:spLocks noGrp="1"/>
          </p:cNvSpPr>
          <p:nvPr>
            <p:ph type="title"/>
          </p:nvPr>
        </p:nvSpPr>
        <p:spPr>
          <a:xfrm>
            <a:off x="457200" y="76200"/>
            <a:ext cx="7239000" cy="1143000"/>
          </a:xfrm>
        </p:spPr>
        <p:txBody>
          <a:bodyPr/>
          <a:lstStyle>
            <a:lvl1pPr algn="l">
              <a:defRPr sz="4000">
                <a:solidFill>
                  <a:srgbClr val="562465"/>
                </a:solidFill>
              </a:defRPr>
            </a:lvl1pPr>
          </a:lstStyle>
          <a:p>
            <a:r>
              <a:rPr lang="en-US"/>
              <a:t>Click to edit Master title style</a:t>
            </a:r>
            <a:endParaRPr lang="en-US" dirty="0"/>
          </a:p>
        </p:txBody>
      </p:sp>
    </p:spTree>
    <p:extLst>
      <p:ext uri="{BB962C8B-B14F-4D97-AF65-F5344CB8AC3E}">
        <p14:creationId xmlns:p14="http://schemas.microsoft.com/office/powerpoint/2010/main" val="405917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ody - content, no title bar, no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1"/>
          </a:xfrm>
        </p:spPr>
        <p:txBody>
          <a:bodyPr/>
          <a:lstStyle>
            <a:lvl1pPr>
              <a:defRPr>
                <a:solidFill>
                  <a:srgbClr val="562465"/>
                </a:solidFill>
              </a:defRPr>
            </a:lvl1pPr>
            <a:lvl2pPr>
              <a:defRPr>
                <a:solidFill>
                  <a:srgbClr val="562465"/>
                </a:solidFill>
              </a:defRPr>
            </a:lvl2pPr>
            <a:lvl3pPr>
              <a:defRPr>
                <a:solidFill>
                  <a:srgbClr val="562465"/>
                </a:solidFill>
              </a:defRPr>
            </a:lvl3pPr>
            <a:lvl4pPr>
              <a:defRPr>
                <a:solidFill>
                  <a:srgbClr val="562465"/>
                </a:solidFill>
              </a:defRPr>
            </a:lvl4pPr>
            <a:lvl5pPr>
              <a:defRPr>
                <a:solidFill>
                  <a:srgbClr val="56246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7"/>
          <p:cNvSpPr>
            <a:spLocks noGrp="1"/>
          </p:cNvSpPr>
          <p:nvPr>
            <p:ph type="title"/>
          </p:nvPr>
        </p:nvSpPr>
        <p:spPr>
          <a:xfrm>
            <a:off x="457200" y="76200"/>
            <a:ext cx="8229600" cy="1143000"/>
          </a:xfrm>
        </p:spPr>
        <p:txBody>
          <a:bodyPr/>
          <a:lstStyle>
            <a:lvl1pPr algn="l">
              <a:defRPr sz="4000">
                <a:solidFill>
                  <a:srgbClr val="562465"/>
                </a:solidFill>
              </a:defRPr>
            </a:lvl1pPr>
          </a:lstStyle>
          <a:p>
            <a:r>
              <a:rPr lang="en-US"/>
              <a:t>Click to edit Master title style</a:t>
            </a:r>
            <a:endParaRPr lang="en-US" dirty="0"/>
          </a:p>
        </p:txBody>
      </p:sp>
    </p:spTree>
    <p:extLst>
      <p:ext uri="{BB962C8B-B14F-4D97-AF65-F5344CB8AC3E}">
        <p14:creationId xmlns:p14="http://schemas.microsoft.com/office/powerpoint/2010/main" val="79082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 content-sli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lvl1pPr>
              <a:defRPr sz="2200">
                <a:solidFill>
                  <a:srgbClr val="562465"/>
                </a:solidFill>
              </a:defRPr>
            </a:lvl1pPr>
            <a:lvl2pPr>
              <a:defRPr sz="2200">
                <a:solidFill>
                  <a:srgbClr val="562465"/>
                </a:solidFill>
              </a:defRPr>
            </a:lvl2pPr>
            <a:lvl3pPr>
              <a:defRPr sz="2200">
                <a:solidFill>
                  <a:srgbClr val="562465"/>
                </a:solidFill>
              </a:defRPr>
            </a:lvl3pPr>
            <a:lvl4pPr>
              <a:defRPr sz="2200">
                <a:solidFill>
                  <a:srgbClr val="562465"/>
                </a:solidFill>
              </a:defRPr>
            </a:lvl4pPr>
            <a:lvl5pPr>
              <a:defRPr sz="2200">
                <a:solidFill>
                  <a:srgbClr val="56246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0" y="0"/>
            <a:ext cx="9144000" cy="457200"/>
          </a:xfrm>
        </p:spPr>
        <p:txBody>
          <a:bodyPr/>
          <a:lstStyle>
            <a:lvl1pPr algn="ctr">
              <a:defRPr sz="2400">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22423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ransition option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667125"/>
            <a:ext cx="7772400" cy="1362075"/>
          </a:xfrm>
        </p:spPr>
        <p:txBody>
          <a:bodyPr anchor="t"/>
          <a:lstStyle>
            <a:lvl1pPr algn="l">
              <a:defRPr sz="4000" b="0" cap="all">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722313" y="2166938"/>
            <a:ext cx="7772400" cy="1500187"/>
          </a:xfrm>
        </p:spPr>
        <p:txBody>
          <a:bodyPr anchor="b"/>
          <a:lstStyle>
            <a:lvl1pPr marL="0" indent="0">
              <a:buNone/>
              <a:defRPr sz="20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24470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0" y="6356350"/>
            <a:ext cx="381000" cy="365125"/>
          </a:xfrm>
          <a:prstGeom prst="rect">
            <a:avLst/>
          </a:prstGeom>
        </p:spPr>
        <p:txBody>
          <a:bodyPr vert="horz" lIns="91440" tIns="45720" rIns="91440" bIns="45720" rtlCol="0" anchor="ctr"/>
          <a:lstStyle>
            <a:lvl1pPr algn="l" fontAlgn="auto">
              <a:spcBef>
                <a:spcPts val="0"/>
              </a:spcBef>
              <a:spcAft>
                <a:spcPts val="0"/>
              </a:spcAft>
              <a:defRPr sz="1200" b="1" smtClean="0">
                <a:solidFill>
                  <a:srgbClr val="562465"/>
                </a:solidFill>
                <a:latin typeface="+mn-lt"/>
                <a:cs typeface="+mn-cs"/>
              </a:defRPr>
            </a:lvl1pPr>
          </a:lstStyle>
          <a:p>
            <a:pPr>
              <a:defRPr/>
            </a:pPr>
            <a:fld id="{8EFFA3D1-EB42-4381-99F8-06AF8B431832}" type="slidenum">
              <a:rPr lang="en-US"/>
              <a:pPr>
                <a:defRPr/>
              </a:pPr>
              <a:t>‹#›</a:t>
            </a:fld>
            <a:endParaRPr lang="en-US" dirty="0"/>
          </a:p>
        </p:txBody>
      </p:sp>
    </p:spTree>
    <p:extLst>
      <p:ext uri="{BB962C8B-B14F-4D97-AF65-F5344CB8AC3E}">
        <p14:creationId xmlns:p14="http://schemas.microsoft.com/office/powerpoint/2010/main" val="475964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1" fontAlgn="base" hangingPunct="1">
        <a:spcBef>
          <a:spcPct val="0"/>
        </a:spcBef>
        <a:spcAft>
          <a:spcPct val="0"/>
        </a:spcAft>
        <a:defRPr sz="4400" kern="1200">
          <a:solidFill>
            <a:srgbClr val="562465"/>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rgbClr val="10253F"/>
          </a:solidFill>
          <a:latin typeface="Calibri" pitchFamily="34" charset="0"/>
        </a:defRPr>
      </a:lvl2pPr>
      <a:lvl3pPr algn="ctr" rtl="0" eaLnBrk="1" fontAlgn="base" hangingPunct="1">
        <a:spcBef>
          <a:spcPct val="0"/>
        </a:spcBef>
        <a:spcAft>
          <a:spcPct val="0"/>
        </a:spcAft>
        <a:defRPr sz="4400">
          <a:solidFill>
            <a:srgbClr val="10253F"/>
          </a:solidFill>
          <a:latin typeface="Calibri" pitchFamily="34" charset="0"/>
        </a:defRPr>
      </a:lvl3pPr>
      <a:lvl4pPr algn="ctr" rtl="0" eaLnBrk="1" fontAlgn="base" hangingPunct="1">
        <a:spcBef>
          <a:spcPct val="0"/>
        </a:spcBef>
        <a:spcAft>
          <a:spcPct val="0"/>
        </a:spcAft>
        <a:defRPr sz="4400">
          <a:solidFill>
            <a:srgbClr val="10253F"/>
          </a:solidFill>
          <a:latin typeface="Calibri" pitchFamily="34" charset="0"/>
        </a:defRPr>
      </a:lvl4pPr>
      <a:lvl5pPr algn="ctr" rtl="0" eaLnBrk="1" fontAlgn="base" hangingPunct="1">
        <a:spcBef>
          <a:spcPct val="0"/>
        </a:spcBef>
        <a:spcAft>
          <a:spcPct val="0"/>
        </a:spcAft>
        <a:defRPr sz="4400">
          <a:solidFill>
            <a:srgbClr val="10253F"/>
          </a:solidFill>
          <a:latin typeface="Calibri" pitchFamily="34" charset="0"/>
        </a:defRPr>
      </a:lvl5pPr>
      <a:lvl6pPr marL="457200" algn="ctr" rtl="0" eaLnBrk="1" fontAlgn="base" hangingPunct="1">
        <a:spcBef>
          <a:spcPct val="0"/>
        </a:spcBef>
        <a:spcAft>
          <a:spcPct val="0"/>
        </a:spcAft>
        <a:defRPr sz="4400">
          <a:solidFill>
            <a:srgbClr val="10253F"/>
          </a:solidFill>
          <a:latin typeface="Calibri" pitchFamily="34" charset="0"/>
        </a:defRPr>
      </a:lvl6pPr>
      <a:lvl7pPr marL="914400" algn="ctr" rtl="0" eaLnBrk="1" fontAlgn="base" hangingPunct="1">
        <a:spcBef>
          <a:spcPct val="0"/>
        </a:spcBef>
        <a:spcAft>
          <a:spcPct val="0"/>
        </a:spcAft>
        <a:defRPr sz="4400">
          <a:solidFill>
            <a:srgbClr val="10253F"/>
          </a:solidFill>
          <a:latin typeface="Calibri" pitchFamily="34" charset="0"/>
        </a:defRPr>
      </a:lvl7pPr>
      <a:lvl8pPr marL="1371600" algn="ctr" rtl="0" eaLnBrk="1" fontAlgn="base" hangingPunct="1">
        <a:spcBef>
          <a:spcPct val="0"/>
        </a:spcBef>
        <a:spcAft>
          <a:spcPct val="0"/>
        </a:spcAft>
        <a:defRPr sz="4400">
          <a:solidFill>
            <a:srgbClr val="10253F"/>
          </a:solidFill>
          <a:latin typeface="Calibri" pitchFamily="34" charset="0"/>
        </a:defRPr>
      </a:lvl8pPr>
      <a:lvl9pPr marL="1828800" algn="ctr" rtl="0" eaLnBrk="1" fontAlgn="base" hangingPunct="1">
        <a:spcBef>
          <a:spcPct val="0"/>
        </a:spcBef>
        <a:spcAft>
          <a:spcPct val="0"/>
        </a:spcAft>
        <a:defRPr sz="4400">
          <a:solidFill>
            <a:srgbClr val="10253F"/>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600" kern="1200">
          <a:solidFill>
            <a:srgbClr val="562465"/>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rgbClr val="562465"/>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562465"/>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562465"/>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56246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7n3Ac7Le1lk"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Sure Start </a:t>
            </a:r>
            <a:r>
              <a:rPr lang="en-US" dirty="0" smtClean="0"/>
              <a:t>Annual Training</a:t>
            </a:r>
            <a:endParaRPr lang="en-US" dirty="0"/>
          </a:p>
        </p:txBody>
      </p:sp>
      <p:sp>
        <p:nvSpPr>
          <p:cNvPr id="2" name="Text Placeholder 1"/>
          <p:cNvSpPr>
            <a:spLocks noGrp="1"/>
          </p:cNvSpPr>
          <p:nvPr>
            <p:ph type="body" sz="quarter" idx="11"/>
          </p:nvPr>
        </p:nvSpPr>
        <p:spPr/>
        <p:txBody>
          <a:bodyPr/>
          <a:lstStyle/>
          <a:p>
            <a:r>
              <a:rPr lang="en-US" dirty="0"/>
              <a:t>Early </a:t>
            </a:r>
            <a:r>
              <a:rPr lang="en-US" dirty="0" smtClean="0"/>
              <a:t>Screening Inventory-Revised</a:t>
            </a:r>
            <a:endParaRPr lang="en-US" dirty="0"/>
          </a:p>
        </p:txBody>
      </p:sp>
      <p:sp>
        <p:nvSpPr>
          <p:cNvPr id="6" name="Title 5"/>
          <p:cNvSpPr>
            <a:spLocks noGrp="1"/>
          </p:cNvSpPr>
          <p:nvPr>
            <p:ph type="title"/>
          </p:nvPr>
        </p:nvSpPr>
        <p:spPr/>
        <p:txBody>
          <a:bodyPr>
            <a:normAutofit/>
          </a:bodyPr>
          <a:lstStyle/>
          <a:p>
            <a:r>
              <a:rPr lang="en-US" sz="3200" smtClean="0">
                <a:solidFill>
                  <a:srgbClr val="663366"/>
                </a:solidFill>
                <a:effectLst>
                  <a:outerShdw blurRad="38100" dist="38100" dir="2700000" algn="tl">
                    <a:srgbClr val="000000">
                      <a:alpha val="43137"/>
                    </a:srgbClr>
                  </a:outerShdw>
                </a:effectLst>
              </a:rPr>
              <a:t>New </a:t>
            </a:r>
            <a:r>
              <a:rPr lang="en-US" sz="3200" dirty="0" smtClean="0">
                <a:solidFill>
                  <a:srgbClr val="663366"/>
                </a:solidFill>
                <a:effectLst>
                  <a:outerShdw blurRad="38100" dist="38100" dir="2700000" algn="tl">
                    <a:srgbClr val="000000">
                      <a:alpha val="43137"/>
                    </a:srgbClr>
                  </a:outerShdw>
                </a:effectLst>
              </a:rPr>
              <a:t>Sure Start Educators</a:t>
            </a:r>
            <a:endParaRPr lang="en-US" sz="3200" dirty="0">
              <a:solidFill>
                <a:srgbClr val="6633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6164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lvl="0" indent="0">
              <a:buNone/>
            </a:pPr>
            <a:r>
              <a:rPr lang="en-US" dirty="0"/>
              <a:t>Participants </a:t>
            </a:r>
            <a:r>
              <a:rPr lang="en-US" dirty="0" smtClean="0"/>
              <a:t>will:</a:t>
            </a:r>
          </a:p>
          <a:p>
            <a:pPr marL="0" lvl="0" indent="0">
              <a:buNone/>
            </a:pPr>
            <a:endParaRPr lang="en-US" dirty="0"/>
          </a:p>
          <a:p>
            <a:pPr lvl="0"/>
            <a:r>
              <a:rPr lang="en-US" dirty="0" smtClean="0"/>
              <a:t>Understand the </a:t>
            </a:r>
            <a:r>
              <a:rPr lang="en-US" dirty="0"/>
              <a:t>Early </a:t>
            </a:r>
            <a:r>
              <a:rPr lang="en-US" dirty="0" smtClean="0"/>
              <a:t>Screening Inventory-Revised, it’s purpose and </a:t>
            </a:r>
            <a:r>
              <a:rPr lang="en-US" dirty="0"/>
              <a:t>how to </a:t>
            </a:r>
            <a:r>
              <a:rPr lang="en-US" dirty="0" smtClean="0"/>
              <a:t>administer the developmental screening to their students.</a:t>
            </a:r>
            <a:endParaRPr lang="en-US" dirty="0"/>
          </a:p>
        </p:txBody>
      </p:sp>
      <p:sp>
        <p:nvSpPr>
          <p:cNvPr id="7" name="Title 6"/>
          <p:cNvSpPr>
            <a:spLocks noGrp="1"/>
          </p:cNvSpPr>
          <p:nvPr>
            <p:ph type="title"/>
          </p:nvPr>
        </p:nvSpPr>
        <p:spPr/>
        <p:txBody>
          <a:bodyPr/>
          <a:lstStyle/>
          <a:p>
            <a:r>
              <a:rPr lang="en-US"/>
              <a:t>Learner Outcomes</a:t>
            </a:r>
            <a:endParaRPr lang="en-US" dirty="0"/>
          </a:p>
        </p:txBody>
      </p:sp>
      <p:sp>
        <p:nvSpPr>
          <p:cNvPr id="4" name="Slide Number Placeholder 3"/>
          <p:cNvSpPr>
            <a:spLocks noGrp="1"/>
          </p:cNvSpPr>
          <p:nvPr>
            <p:ph type="sldNum" sz="quarter" idx="4294967295"/>
          </p:nvPr>
        </p:nvSpPr>
        <p:spPr/>
        <p:txBody>
          <a:bodyPr/>
          <a:lstStyle/>
          <a:p>
            <a:pPr>
              <a:defRPr/>
            </a:pPr>
            <a:fld id="{243B7A96-6DDF-4FBD-BCBB-F666A8A44806}" type="slidenum">
              <a:rPr lang="en-US"/>
              <a:pPr>
                <a:defRPr/>
              </a:pPr>
              <a:t>2</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268" y="3505200"/>
            <a:ext cx="2569464" cy="2579839"/>
          </a:xfrm>
          <a:prstGeom prst="rect">
            <a:avLst/>
          </a:prstGeom>
        </p:spPr>
      </p:pic>
    </p:spTree>
    <p:extLst>
      <p:ext uri="{BB962C8B-B14F-4D97-AF65-F5344CB8AC3E}">
        <p14:creationId xmlns:p14="http://schemas.microsoft.com/office/powerpoint/2010/main" val="3468307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668967"/>
            <a:ext cx="3810000" cy="2539999"/>
          </a:xfrm>
          <a:prstGeom prst="rect">
            <a:avLst/>
          </a:prstGeom>
        </p:spPr>
      </p:pic>
      <p:sp>
        <p:nvSpPr>
          <p:cNvPr id="4" name="Title 3"/>
          <p:cNvSpPr>
            <a:spLocks noGrp="1"/>
          </p:cNvSpPr>
          <p:nvPr>
            <p:ph type="title"/>
          </p:nvPr>
        </p:nvSpPr>
        <p:spPr>
          <a:xfrm>
            <a:off x="76200" y="2819400"/>
            <a:ext cx="8839200" cy="1143000"/>
          </a:xfrm>
        </p:spPr>
        <p:txBody>
          <a:bodyPr>
            <a:normAutofit fontScale="90000"/>
          </a:bodyPr>
          <a:lstStyle/>
          <a:p>
            <a:r>
              <a:rPr lang="en-US" sz="3600" dirty="0"/>
              <a:t>Early </a:t>
            </a:r>
            <a:r>
              <a:rPr lang="en-US" sz="3600" dirty="0" smtClean="0"/>
              <a:t>Screening Inventory-Revised</a:t>
            </a:r>
            <a:r>
              <a:rPr lang="en-US" sz="3600" dirty="0"/>
              <a:t/>
            </a:r>
            <a:br>
              <a:rPr lang="en-US" sz="3600" dirty="0"/>
            </a:br>
            <a:r>
              <a:rPr lang="en-US" sz="3600" dirty="0" smtClean="0"/>
              <a:t>ESI-R</a:t>
            </a:r>
            <a:endParaRPr lang="en-US" sz="3600" dirty="0"/>
          </a:p>
        </p:txBody>
      </p:sp>
    </p:spTree>
    <p:extLst>
      <p:ext uri="{BB962C8B-B14F-4D97-AF65-F5344CB8AC3E}">
        <p14:creationId xmlns:p14="http://schemas.microsoft.com/office/powerpoint/2010/main" val="1214313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10400" y="4365041"/>
            <a:ext cx="2133600" cy="1807159"/>
          </a:xfrm>
          <a:prstGeom prst="rect">
            <a:avLst/>
          </a:prstGeom>
        </p:spPr>
      </p:pic>
      <p:sp>
        <p:nvSpPr>
          <p:cNvPr id="8" name="Content Placeholder 7"/>
          <p:cNvSpPr>
            <a:spLocks noGrp="1"/>
          </p:cNvSpPr>
          <p:nvPr>
            <p:ph idx="1"/>
          </p:nvPr>
        </p:nvSpPr>
        <p:spPr>
          <a:xfrm>
            <a:off x="457200" y="1371600"/>
            <a:ext cx="8534400" cy="4754563"/>
          </a:xfrm>
        </p:spPr>
        <p:txBody>
          <a:bodyPr/>
          <a:lstStyle/>
          <a:p>
            <a:r>
              <a:rPr lang="en-US" sz="2400" dirty="0" smtClean="0"/>
              <a:t>Developmental screening is a brief assessment designed to identify children who may need further evaluation.</a:t>
            </a:r>
          </a:p>
          <a:p>
            <a:r>
              <a:rPr lang="en-US" sz="2400" dirty="0" smtClean="0"/>
              <a:t>The screening helps identify children who may need assistance to perform successfully in school and enables teachers to seek assistance for interventions sooner.</a:t>
            </a:r>
          </a:p>
          <a:p>
            <a:r>
              <a:rPr lang="en-US" sz="2400" dirty="0" smtClean="0"/>
              <a:t>It is </a:t>
            </a:r>
            <a:r>
              <a:rPr lang="en-US" sz="2400" b="1" dirty="0" smtClean="0"/>
              <a:t>NOT</a:t>
            </a:r>
            <a:r>
              <a:rPr lang="en-US" sz="2400" dirty="0" smtClean="0"/>
              <a:t> a readiness or skills assessment, nor an IQ test, nor an entrance exam. </a:t>
            </a:r>
          </a:p>
          <a:p>
            <a:r>
              <a:rPr lang="en-US" sz="2400" dirty="0" smtClean="0"/>
              <a:t>ESI-R takes about 15-20 minutes per student to administer.</a:t>
            </a:r>
          </a:p>
          <a:p>
            <a:r>
              <a:rPr lang="en-US" sz="2400" dirty="0" smtClean="0"/>
              <a:t>Completed within 45 days of enrollment.</a:t>
            </a:r>
          </a:p>
          <a:p>
            <a:endParaRPr lang="en-US" dirty="0"/>
          </a:p>
        </p:txBody>
      </p:sp>
      <p:sp>
        <p:nvSpPr>
          <p:cNvPr id="2" name="Title 1"/>
          <p:cNvSpPr>
            <a:spLocks noGrp="1"/>
          </p:cNvSpPr>
          <p:nvPr>
            <p:ph type="title"/>
          </p:nvPr>
        </p:nvSpPr>
        <p:spPr/>
        <p:txBody>
          <a:bodyPr/>
          <a:lstStyle/>
          <a:p>
            <a:r>
              <a:rPr lang="en-US" dirty="0" smtClean="0"/>
              <a:t>ESI-R  Developmental Screening</a:t>
            </a:r>
            <a:endParaRPr lang="en-US" dirty="0"/>
          </a:p>
        </p:txBody>
      </p:sp>
    </p:spTree>
    <p:extLst>
      <p:ext uri="{BB962C8B-B14F-4D97-AF65-F5344CB8AC3E}">
        <p14:creationId xmlns:p14="http://schemas.microsoft.com/office/powerpoint/2010/main" val="3593961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Look at the ESI-R</a:t>
            </a:r>
            <a:endParaRPr lang="en-US" dirty="0"/>
          </a:p>
        </p:txBody>
      </p:sp>
      <p:sp>
        <p:nvSpPr>
          <p:cNvPr id="10" name="Rectangle 9"/>
          <p:cNvSpPr/>
          <p:nvPr/>
        </p:nvSpPr>
        <p:spPr>
          <a:xfrm>
            <a:off x="685800" y="3105835"/>
            <a:ext cx="7467600" cy="523220"/>
          </a:xfrm>
          <a:prstGeom prst="rect">
            <a:avLst/>
          </a:prstGeom>
        </p:spPr>
        <p:txBody>
          <a:bodyPr wrap="square">
            <a:spAutoFit/>
          </a:bodyPr>
          <a:lstStyle/>
          <a:p>
            <a:pPr algn="ctr"/>
            <a:r>
              <a:rPr lang="en-US" sz="2800" dirty="0" smtClean="0">
                <a:hlinkClick r:id="rId3"/>
              </a:rPr>
              <a:t>Overview of the Early Screening Inventory-Revised</a:t>
            </a:r>
            <a:endParaRPr lang="en-US" sz="2800" dirty="0">
              <a:hlinkClick r:id="rId3"/>
            </a:endParaRPr>
          </a:p>
        </p:txBody>
      </p:sp>
    </p:spTree>
    <p:extLst>
      <p:ext uri="{BB962C8B-B14F-4D97-AF65-F5344CB8AC3E}">
        <p14:creationId xmlns:p14="http://schemas.microsoft.com/office/powerpoint/2010/main" val="242179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Establishing rapport is important </a:t>
            </a:r>
            <a:r>
              <a:rPr lang="en-US" dirty="0" smtClean="0">
                <a:sym typeface="Wingdings" panose="05000000000000000000" pitchFamily="2" charset="2"/>
              </a:rPr>
              <a:t></a:t>
            </a:r>
          </a:p>
          <a:p>
            <a:r>
              <a:rPr lang="en-US" dirty="0" smtClean="0">
                <a:sym typeface="Wingdings" panose="05000000000000000000" pitchFamily="2" charset="2"/>
              </a:rPr>
              <a:t>Pick a location </a:t>
            </a:r>
          </a:p>
          <a:p>
            <a:r>
              <a:rPr lang="en-US" dirty="0" smtClean="0">
                <a:sym typeface="Wingdings" panose="05000000000000000000" pitchFamily="2" charset="2"/>
              </a:rPr>
              <a:t>Screening Time</a:t>
            </a:r>
          </a:p>
          <a:p>
            <a:r>
              <a:rPr lang="en-US" dirty="0" smtClean="0">
                <a:sym typeface="Wingdings" panose="05000000000000000000" pitchFamily="2" charset="2"/>
              </a:rPr>
              <a:t>Using the Score Sheet</a:t>
            </a:r>
          </a:p>
          <a:p>
            <a:pPr lvl="1"/>
            <a:r>
              <a:rPr lang="en-US" dirty="0" smtClean="0">
                <a:sym typeface="Wingdings" panose="05000000000000000000" pitchFamily="2" charset="2"/>
              </a:rPr>
              <a:t>Computing Rounded Age</a:t>
            </a:r>
          </a:p>
          <a:p>
            <a:pPr lvl="1"/>
            <a:r>
              <a:rPr lang="en-US" dirty="0" smtClean="0">
                <a:sym typeface="Wingdings" panose="05000000000000000000" pitchFamily="2" charset="2"/>
              </a:rPr>
              <a:t>Completing the Score Sheet</a:t>
            </a:r>
            <a:endParaRPr lang="en-US" dirty="0"/>
          </a:p>
        </p:txBody>
      </p:sp>
      <p:sp>
        <p:nvSpPr>
          <p:cNvPr id="3" name="Title 2"/>
          <p:cNvSpPr>
            <a:spLocks noGrp="1"/>
          </p:cNvSpPr>
          <p:nvPr>
            <p:ph type="title"/>
          </p:nvPr>
        </p:nvSpPr>
        <p:spPr/>
        <p:txBody>
          <a:bodyPr/>
          <a:lstStyle/>
          <a:p>
            <a:r>
              <a:rPr lang="en-US" dirty="0" smtClean="0"/>
              <a:t>Getting Started</a:t>
            </a:r>
            <a:endParaRPr lang="en-US" dirty="0"/>
          </a:p>
        </p:txBody>
      </p:sp>
    </p:spTree>
    <p:extLst>
      <p:ext uri="{BB962C8B-B14F-4D97-AF65-F5344CB8AC3E}">
        <p14:creationId xmlns:p14="http://schemas.microsoft.com/office/powerpoint/2010/main" val="133825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Administering the ESI-P &amp; ESI-K</a:t>
            </a:r>
            <a:r>
              <a:rPr lang="en-US" dirty="0"/>
              <a:t/>
            </a:r>
            <a:br>
              <a:rPr lang="en-US" dirty="0"/>
            </a:br>
            <a:r>
              <a:rPr lang="en-US" dirty="0" smtClean="0"/>
              <a:t>Practice</a:t>
            </a:r>
            <a:endParaRPr lang="en-US" dirty="0"/>
          </a:p>
        </p:txBody>
      </p:sp>
    </p:spTree>
    <p:extLst>
      <p:ext uri="{BB962C8B-B14F-4D97-AF65-F5344CB8AC3E}">
        <p14:creationId xmlns:p14="http://schemas.microsoft.com/office/powerpoint/2010/main" val="230277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286000"/>
            <a:ext cx="8229600" cy="1143000"/>
          </a:xfrm>
        </p:spPr>
        <p:txBody>
          <a:bodyPr/>
          <a:lstStyle/>
          <a:p>
            <a:r>
              <a:rPr lang="en-US" sz="4800" dirty="0" smtClean="0"/>
              <a:t>Questions</a:t>
            </a:r>
            <a:endParaRPr lang="en-US" sz="4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569106"/>
            <a:ext cx="2895600" cy="2558986"/>
          </a:xfrm>
          <a:prstGeom prst="rect">
            <a:avLst/>
          </a:prstGeom>
        </p:spPr>
      </p:pic>
    </p:spTree>
    <p:extLst>
      <p:ext uri="{BB962C8B-B14F-4D97-AF65-F5344CB8AC3E}">
        <p14:creationId xmlns:p14="http://schemas.microsoft.com/office/powerpoint/2010/main" val="30932549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pt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6860</TotalTime>
  <Words>736</Words>
  <Application>Microsoft Office PowerPoint</Application>
  <PresentationFormat>On-screen Show (4:3)</PresentationFormat>
  <Paragraphs>101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ppt template 1</vt:lpstr>
      <vt:lpstr>New Sure Start Educators</vt:lpstr>
      <vt:lpstr>Learner Outcomes</vt:lpstr>
      <vt:lpstr>Early Screening Inventory-Revised ESI-R</vt:lpstr>
      <vt:lpstr>ESI-R  Developmental Screening</vt:lpstr>
      <vt:lpstr>Let’s Look at the ESI-R</vt:lpstr>
      <vt:lpstr>Getting Started</vt:lpstr>
      <vt:lpstr>Administering the ESI-P &amp; ESI-K Practice</vt:lpstr>
      <vt:lpstr>Questions</vt:lpstr>
    </vt:vector>
  </TitlesOfParts>
  <Company>DOD Education Activity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Michelle R. Ms. CIV OSD/DoDEA</dc:creator>
  <cp:lastModifiedBy>Alexander, Michelle R. Ms. CIV OSD/DoDEA</cp:lastModifiedBy>
  <cp:revision>79</cp:revision>
  <dcterms:created xsi:type="dcterms:W3CDTF">2016-06-10T16:44:16Z</dcterms:created>
  <dcterms:modified xsi:type="dcterms:W3CDTF">2016-08-10T00:52:13Z</dcterms:modified>
</cp:coreProperties>
</file>