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63" r:id="rId3"/>
    <p:sldId id="257" r:id="rId4"/>
    <p:sldId id="258" r:id="rId5"/>
    <p:sldId id="259" r:id="rId6"/>
    <p:sldId id="260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664" autoAdjust="0"/>
  </p:normalViewPr>
  <p:slideViewPr>
    <p:cSldViewPr>
      <p:cViewPr varScale="1">
        <p:scale>
          <a:sx n="46" d="100"/>
          <a:sy n="46" d="100"/>
        </p:scale>
        <p:origin x="-184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8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1CE6-B076-4CF6-BFBF-95BE5434496B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D8BC-60B5-42A5-B7F2-90E184F4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All Sure Start staff should receive this training once. </a:t>
            </a:r>
          </a:p>
          <a:p>
            <a:r>
              <a:rPr lang="en-US" baseline="0" dirty="0" smtClean="0"/>
              <a:t>2016-17 (all staff)</a:t>
            </a:r>
          </a:p>
          <a:p>
            <a:r>
              <a:rPr lang="en-US" baseline="0" dirty="0" smtClean="0"/>
              <a:t>Subsequent years 2017</a:t>
            </a:r>
            <a:r>
              <a:rPr lang="en-US" baseline="0" dirty="0" smtClean="0">
                <a:sym typeface="Wingdings" panose="05000000000000000000" pitchFamily="2" charset="2"/>
              </a:rPr>
              <a:t> only new teachers and paras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9D8BC-60B5-42A5-B7F2-90E184F44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Time 5 minutes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Participants will: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Understand the Early Childhood Environment Rating Scale-Revised and how to use it as part of the program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3F410A-6AA7-4400-AFF7-CF8FC0F8F30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0" kern="1200" dirty="0" smtClean="0">
                <a:solidFill>
                  <a:schemeClr val="tx1"/>
                </a:solidFill>
                <a:effectLst/>
              </a:rPr>
              <a:t>Time 0 minutes</a:t>
            </a:r>
          </a:p>
          <a:p>
            <a:endParaRPr lang="en-US" sz="800" b="0" i="0" kern="1200" dirty="0">
              <a:solidFill>
                <a:schemeClr val="tx1"/>
              </a:solidFill>
              <a:effectLst/>
            </a:endParaRPr>
          </a:p>
          <a:p>
            <a:r>
              <a:rPr lang="en-US" sz="800" b="0" i="0" kern="1200" dirty="0">
                <a:solidFill>
                  <a:schemeClr val="tx1"/>
                </a:solidFill>
                <a:effectLst/>
              </a:rPr>
              <a:t>Transition slide to Early</a:t>
            </a:r>
            <a:r>
              <a:rPr lang="en-US" sz="800" b="0" i="0" kern="1200" baseline="0" dirty="0">
                <a:solidFill>
                  <a:schemeClr val="tx1"/>
                </a:solidFill>
                <a:effectLst/>
              </a:rPr>
              <a:t> Childhood </a:t>
            </a:r>
            <a:r>
              <a:rPr lang="en-US" sz="800" b="0" i="0" kern="1200" baseline="0" dirty="0" smtClean="0">
                <a:solidFill>
                  <a:schemeClr val="tx1"/>
                </a:solidFill>
                <a:effectLst/>
              </a:rPr>
              <a:t>Environment </a:t>
            </a:r>
            <a:r>
              <a:rPr lang="en-US" sz="800" b="0" i="0" kern="1200" baseline="0" dirty="0">
                <a:solidFill>
                  <a:schemeClr val="tx1"/>
                </a:solidFill>
                <a:effectLst/>
              </a:rPr>
              <a:t>Rating Scale</a:t>
            </a:r>
            <a:endParaRPr lang="en-US" sz="800" b="0" i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197C-4A26-40E1-AF8B-5E4A1739213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 smtClean="0">
                <a:solidFill>
                  <a:schemeClr val="tx1"/>
                </a:solidFill>
                <a:effectLst/>
              </a:rPr>
              <a:t>Time 5 minutes </a:t>
            </a:r>
          </a:p>
          <a:p>
            <a:endParaRPr lang="en-US" sz="900" b="0" i="0" kern="1200" dirty="0" smtClean="0">
              <a:solidFill>
                <a:schemeClr val="tx1"/>
              </a:solidFill>
              <a:effectLst/>
            </a:endParaRP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</a:rPr>
              <a:t>DoDEA</a:t>
            </a:r>
            <a:r>
              <a:rPr lang="en-US" sz="900" b="0" i="0" kern="1200" baseline="0" dirty="0" smtClean="0">
                <a:solidFill>
                  <a:schemeClr val="tx1"/>
                </a:solidFill>
                <a:effectLst/>
              </a:rPr>
              <a:t> Sure Start Programs incorporate Program Evaluation in the Education Component-Standard 12-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program will provide for self-evaluation.</a:t>
            </a:r>
            <a:endParaRPr lang="en-US" sz="900" b="0" i="0" kern="1200" baseline="0" dirty="0" smtClean="0">
              <a:solidFill>
                <a:schemeClr val="tx1"/>
              </a:solidFill>
              <a:effectLst/>
            </a:endParaRPr>
          </a:p>
          <a:p>
            <a:endParaRPr lang="en-US" sz="900" b="0" i="0" kern="1200" baseline="0" dirty="0" smtClean="0">
              <a:solidFill>
                <a:schemeClr val="tx1"/>
              </a:solidFill>
              <a:effectLst/>
            </a:endParaRPr>
          </a:p>
          <a:p>
            <a:r>
              <a:rPr lang="en-US" sz="900" b="0" i="0" kern="1200" baseline="0" dirty="0" smtClean="0">
                <a:solidFill>
                  <a:schemeClr val="tx1"/>
                </a:solidFill>
                <a:effectLst/>
              </a:rPr>
              <a:t>This is the reflective tool used for program improvement. The ECERS-R is just one of the tools that used to complete the Sure Start Program Continuous Improvement Plan. </a:t>
            </a:r>
          </a:p>
          <a:p>
            <a:r>
              <a:rPr lang="en-US" sz="900" b="0" i="0" kern="1200" baseline="0" dirty="0" smtClean="0">
                <a:solidFill>
                  <a:schemeClr val="tx1"/>
                </a:solidFill>
                <a:effectLst/>
              </a:rPr>
              <a:t>This tool replaces the Abbott-Shim that was previously used. </a:t>
            </a:r>
          </a:p>
          <a:p>
            <a:endParaRPr lang="en-US" sz="900" b="0" i="0" kern="1200" baseline="0" dirty="0" smtClean="0">
              <a:solidFill>
                <a:schemeClr val="tx1"/>
              </a:solidFill>
              <a:effectLst/>
            </a:endParaRPr>
          </a:p>
          <a:p>
            <a:r>
              <a:rPr lang="en-US" sz="900" b="0" i="0" kern="1200" baseline="0" dirty="0" smtClean="0">
                <a:solidFill>
                  <a:schemeClr val="tx1"/>
                </a:solidFill>
                <a:effectLst/>
              </a:rPr>
              <a:t>The ECERS-R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Designed to assess process quality in an early </a:t>
            </a:r>
            <a:r>
              <a:rPr lang="en-US" smtClean="0">
                <a:solidFill>
                  <a:prstClr val="black"/>
                </a:solidFill>
                <a:cs typeface="Arial" charset="0"/>
              </a:rPr>
              <a:t>childhood programs</a:t>
            </a:r>
            <a:endParaRPr lang="en-US" dirty="0" smtClean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Quality program must provide for the three basic needs all children have: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Protection of their health and safety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Building positive relationships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solidFill>
                  <a:prstClr val="black"/>
                </a:solidFill>
                <a:cs typeface="Arial" charset="0"/>
              </a:rPr>
              <a:t>Opportunities for stimulation and learning from experience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197C-4A26-40E1-AF8B-5E4A1739213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Time 3.5-4 hours (depend on</a:t>
            </a:r>
            <a:r>
              <a:rPr lang="en-US" sz="1200" b="1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participants use of the tool and number of questions and discussion)</a:t>
            </a:r>
            <a:endParaRPr lang="en-US" sz="1200" b="1" i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Facilitator Handout: ECERS-R DVD NOTES (these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are also located in the DVD case)</a:t>
            </a:r>
            <a:endParaRPr lang="en-US" sz="1200" b="0" i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Load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 DVD</a:t>
            </a:r>
          </a:p>
          <a:p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Participant Materials: Ensure </a:t>
            </a: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that participants have the Training workbook and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ECERS-R</a:t>
            </a:r>
          </a:p>
          <a:p>
            <a:endParaRPr lang="en-US" sz="1200" b="0" i="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One training workbook was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purchased per school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the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teacher and para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should work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as a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team.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 collaborative effort with conversations will help facilitate learning and working together. </a:t>
            </a:r>
          </a:p>
          <a:p>
            <a:endParaRPr lang="en-US" sz="1200" b="0" i="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 ECERS-R is for each Sure Start Program. The Rating Scales in the back is approved for copying for use each time. This eliminates the need to order replacements. </a:t>
            </a:r>
          </a:p>
          <a:p>
            <a:endParaRPr lang="en-US" sz="1200" b="0" i="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FACILITATOR: Use the DVD notes to facilitate the training. </a:t>
            </a:r>
            <a:endParaRPr lang="en-US" sz="1200" b="0" i="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Play Part 1: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Instruct participants to follow along in their workbook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At the end of part 1, instruct participants to complete the print activities (pages 5-9) in the Training workbook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Answers are in the DVD Instructor’s 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Play Part 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Instruct participants to read Item-6 Child-related displays (page 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Begin Video Observation </a:t>
            </a: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section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Follow instructions</a:t>
            </a:r>
            <a:endParaRPr lang="en-US" sz="1200" b="0" i="0" kern="1200" baseline="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197C-4A26-40E1-AF8B-5E4A1739213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10 minutes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Learner Outcomes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Participants will: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Understand the Early Childhood Environment Rating Scale-Revised and how to use it as part of the program evaluation</a:t>
            </a:r>
            <a:r>
              <a:rPr lang="en-US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evaluation for ECERS-R module should be completed at this time. Evaluation is located on the Pre-K/Sure Start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Schoology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Site or here: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https://surveys.dodea.edu/n/SSTrainingEval.aspx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4197C-4A26-40E1-AF8B-5E4A1739213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247900"/>
            <a:ext cx="9144000" cy="219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6195" y="2376488"/>
            <a:ext cx="2903673" cy="193675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625" y="2376928"/>
            <a:ext cx="2906713" cy="193587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" y="2376928"/>
            <a:ext cx="2906713" cy="193587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304800" y="609600"/>
            <a:ext cx="6705600" cy="685800"/>
          </a:xfrm>
        </p:spPr>
        <p:txBody>
          <a:bodyPr anchor="ctr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04800" y="1295400"/>
            <a:ext cx="6705600" cy="457200"/>
          </a:xfr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0"/>
          <p:cNvSpPr>
            <a:spLocks noGrp="1"/>
          </p:cNvSpPr>
          <p:nvPr userDrawn="1">
            <p:ph type="title"/>
          </p:nvPr>
        </p:nvSpPr>
        <p:spPr>
          <a:xfrm>
            <a:off x="1905000" y="4572102"/>
            <a:ext cx="5334000" cy="685698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9C6098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8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562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C60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9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ption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562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C609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4333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ontent, 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62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62465"/>
                </a:solidFill>
              </a:defRPr>
            </a:lvl1pPr>
            <a:lvl2pPr>
              <a:defRPr sz="2000">
                <a:solidFill>
                  <a:srgbClr val="562465"/>
                </a:solidFill>
              </a:defRPr>
            </a:lvl2pPr>
            <a:lvl3pPr>
              <a:defRPr sz="1800">
                <a:solidFill>
                  <a:srgbClr val="562465"/>
                </a:solidFill>
              </a:defRPr>
            </a:lvl3pPr>
            <a:lvl4pPr>
              <a:defRPr sz="1600">
                <a:solidFill>
                  <a:srgbClr val="562465"/>
                </a:solidFill>
              </a:defRPr>
            </a:lvl4pPr>
            <a:lvl5pPr>
              <a:defRPr sz="1600">
                <a:solidFill>
                  <a:srgbClr val="56246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624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62465"/>
                </a:solidFill>
              </a:defRPr>
            </a:lvl1pPr>
            <a:lvl2pPr>
              <a:defRPr sz="2000">
                <a:solidFill>
                  <a:srgbClr val="562465"/>
                </a:solidFill>
              </a:defRPr>
            </a:lvl2pPr>
            <a:lvl3pPr>
              <a:defRPr sz="1800">
                <a:solidFill>
                  <a:srgbClr val="562465"/>
                </a:solidFill>
              </a:defRPr>
            </a:lvl3pPr>
            <a:lvl4pPr>
              <a:defRPr sz="1600">
                <a:solidFill>
                  <a:srgbClr val="562465"/>
                </a:solidFill>
              </a:defRPr>
            </a:lvl4pPr>
            <a:lvl5pPr>
              <a:defRPr sz="1600">
                <a:solidFill>
                  <a:srgbClr val="56246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6382" y="0"/>
            <a:ext cx="6091237" cy="12954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26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4876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10200" y="1676400"/>
            <a:ext cx="3276600" cy="4495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184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40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ransition option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>
            <a:lvl1pPr>
              <a:defRPr>
                <a:solidFill>
                  <a:srgbClr val="5624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7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F4A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E6C6-B2D1-476A-A5B7-8795B1AA5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 Option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>
            <a:lvl1pPr>
              <a:defRPr>
                <a:solidFill>
                  <a:srgbClr val="5624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676400" y="4267200"/>
            <a:ext cx="5791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3352800"/>
            <a:ext cx="82296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rgbClr val="9C6098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09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>
            <a:lvl1pPr>
              <a:defRPr>
                <a:solidFill>
                  <a:srgbClr val="5624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3352800"/>
            <a:ext cx="8229600" cy="457200"/>
          </a:xfrm>
        </p:spPr>
        <p:txBody>
          <a:bodyPr>
            <a:noAutofit/>
          </a:bodyPr>
          <a:lstStyle>
            <a:lvl1pPr marL="0" indent="0" algn="ctr">
              <a:buNone/>
              <a:defRPr sz="2800" i="1">
                <a:solidFill>
                  <a:srgbClr val="9C6098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676400" y="4267200"/>
            <a:ext cx="5791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5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ontent, title, no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defRPr sz="2600">
                <a:solidFill>
                  <a:srgbClr val="562465"/>
                </a:solidFill>
              </a:defRPr>
            </a:lvl1pPr>
            <a:lvl2pPr>
              <a:defRPr sz="2400">
                <a:solidFill>
                  <a:srgbClr val="562465"/>
                </a:solidFill>
              </a:defRPr>
            </a:lvl2pPr>
            <a:lvl3pPr>
              <a:defRPr sz="2000">
                <a:solidFill>
                  <a:srgbClr val="562465"/>
                </a:solidFill>
              </a:defRPr>
            </a:lvl3pPr>
            <a:lvl4pPr>
              <a:defRPr>
                <a:solidFill>
                  <a:srgbClr val="562465"/>
                </a:solidFill>
              </a:defRPr>
            </a:lvl4pPr>
            <a:lvl5pPr>
              <a:defRPr>
                <a:solidFill>
                  <a:srgbClr val="5624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7086600" cy="114300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6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ontent, title,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3752" cy="4498848"/>
          </a:xfrm>
        </p:spPr>
        <p:txBody>
          <a:bodyPr/>
          <a:lstStyle>
            <a:lvl1pPr>
              <a:defRPr sz="2600">
                <a:solidFill>
                  <a:srgbClr val="562465"/>
                </a:solidFill>
              </a:defRPr>
            </a:lvl1pPr>
            <a:lvl2pPr>
              <a:defRPr sz="2400">
                <a:solidFill>
                  <a:srgbClr val="562465"/>
                </a:solidFill>
              </a:defRPr>
            </a:lvl2pPr>
            <a:lvl3pPr>
              <a:defRPr sz="2000">
                <a:solidFill>
                  <a:srgbClr val="562465"/>
                </a:solidFill>
              </a:defRPr>
            </a:lvl3pPr>
            <a:lvl4pPr>
              <a:defRPr>
                <a:solidFill>
                  <a:srgbClr val="562465"/>
                </a:solidFill>
              </a:defRPr>
            </a:lvl4pPr>
            <a:lvl5pPr>
              <a:defRPr>
                <a:solidFill>
                  <a:srgbClr val="5624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04104" y="1600200"/>
            <a:ext cx="3282696" cy="449884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7086600" cy="114300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8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ontent, no title bar, no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/>
          <a:lstStyle>
            <a:lvl1pPr>
              <a:defRPr>
                <a:solidFill>
                  <a:srgbClr val="562465"/>
                </a:solidFill>
              </a:defRPr>
            </a:lvl1pPr>
            <a:lvl2pPr>
              <a:defRPr>
                <a:solidFill>
                  <a:srgbClr val="562465"/>
                </a:solidFill>
              </a:defRPr>
            </a:lvl2pPr>
            <a:lvl3pPr>
              <a:defRPr>
                <a:solidFill>
                  <a:srgbClr val="562465"/>
                </a:solidFill>
              </a:defRPr>
            </a:lvl3pPr>
            <a:lvl4pPr>
              <a:defRPr>
                <a:solidFill>
                  <a:srgbClr val="562465"/>
                </a:solidFill>
              </a:defRPr>
            </a:lvl4pPr>
            <a:lvl5pPr>
              <a:defRPr>
                <a:solidFill>
                  <a:srgbClr val="5624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7239000" cy="1143000"/>
          </a:xfrm>
        </p:spPr>
        <p:txBody>
          <a:bodyPr/>
          <a:lstStyle>
            <a:lvl1pPr algn="l">
              <a:defRPr sz="4000">
                <a:solidFill>
                  <a:srgbClr val="5624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- content, no title bar, no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/>
          <a:lstStyle>
            <a:lvl1pPr>
              <a:defRPr>
                <a:solidFill>
                  <a:srgbClr val="562465"/>
                </a:solidFill>
              </a:defRPr>
            </a:lvl1pPr>
            <a:lvl2pPr>
              <a:defRPr>
                <a:solidFill>
                  <a:srgbClr val="562465"/>
                </a:solidFill>
              </a:defRPr>
            </a:lvl2pPr>
            <a:lvl3pPr>
              <a:defRPr>
                <a:solidFill>
                  <a:srgbClr val="562465"/>
                </a:solidFill>
              </a:defRPr>
            </a:lvl3pPr>
            <a:lvl4pPr>
              <a:defRPr>
                <a:solidFill>
                  <a:srgbClr val="562465"/>
                </a:solidFill>
              </a:defRPr>
            </a:lvl4pPr>
            <a:lvl5pPr>
              <a:defRPr>
                <a:solidFill>
                  <a:srgbClr val="5624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 algn="l">
              <a:defRPr sz="4000">
                <a:solidFill>
                  <a:srgbClr val="5624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2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content-sli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>
            <a:lvl1pPr>
              <a:defRPr sz="2200">
                <a:solidFill>
                  <a:srgbClr val="562465"/>
                </a:solidFill>
              </a:defRPr>
            </a:lvl1pPr>
            <a:lvl2pPr>
              <a:defRPr sz="2200">
                <a:solidFill>
                  <a:srgbClr val="562465"/>
                </a:solidFill>
              </a:defRPr>
            </a:lvl2pPr>
            <a:lvl3pPr>
              <a:defRPr sz="2200">
                <a:solidFill>
                  <a:srgbClr val="562465"/>
                </a:solidFill>
              </a:defRPr>
            </a:lvl3pPr>
            <a:lvl4pPr>
              <a:defRPr sz="2200">
                <a:solidFill>
                  <a:srgbClr val="562465"/>
                </a:solidFill>
              </a:defRPr>
            </a:lvl4pPr>
            <a:lvl5pPr>
              <a:defRPr sz="2200">
                <a:solidFill>
                  <a:srgbClr val="56246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3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67125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47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56246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FA3D1-EB42-4381-99F8-06AF8B431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6246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56246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6246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6246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6246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624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Sure Start </a:t>
            </a:r>
            <a:r>
              <a:rPr lang="en-US" dirty="0" smtClean="0"/>
              <a:t>Annual Training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Early Childhood Environment Rating Scale-Revised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66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Sure Start Educators</a:t>
            </a:r>
            <a:endParaRPr lang="en-US" sz="3200" dirty="0">
              <a:solidFill>
                <a:srgbClr val="66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1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Participants </a:t>
            </a:r>
            <a:r>
              <a:rPr lang="en-US" dirty="0" smtClean="0"/>
              <a:t>will: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Understand the </a:t>
            </a:r>
            <a:r>
              <a:rPr lang="en-US" dirty="0"/>
              <a:t>Early Childhood </a:t>
            </a:r>
            <a:r>
              <a:rPr lang="en-US" dirty="0" smtClean="0"/>
              <a:t>Environment </a:t>
            </a:r>
            <a:r>
              <a:rPr lang="en-US" dirty="0"/>
              <a:t>Rating </a:t>
            </a:r>
            <a:r>
              <a:rPr lang="en-US" dirty="0" smtClean="0"/>
              <a:t>Scale-Revised </a:t>
            </a:r>
            <a:r>
              <a:rPr lang="en-US" dirty="0"/>
              <a:t>and how to use it as part of the program evaluation.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Learner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43B7A96-6DDF-4FBD-BCBB-F666A8A448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8" y="3505200"/>
            <a:ext cx="2569464" cy="257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19" y="3581400"/>
            <a:ext cx="3693763" cy="26151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895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Early Childhood </a:t>
            </a:r>
            <a:r>
              <a:rPr lang="en-US" sz="3600" dirty="0" smtClean="0"/>
              <a:t>Environment </a:t>
            </a:r>
            <a:r>
              <a:rPr lang="en-US" sz="3600" dirty="0"/>
              <a:t>Rating </a:t>
            </a:r>
            <a:r>
              <a:rPr lang="en-US" sz="3600" dirty="0" smtClean="0"/>
              <a:t>Scale-Revised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ECERS-R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43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/>
          <a:lstStyle/>
          <a:p>
            <a:r>
              <a:rPr lang="en-US" dirty="0" smtClean="0"/>
              <a:t>Designed </a:t>
            </a:r>
            <a:r>
              <a:rPr lang="en-US" dirty="0"/>
              <a:t>to assess process quality </a:t>
            </a:r>
            <a:r>
              <a:rPr lang="en-US" dirty="0" smtClean="0"/>
              <a:t>in </a:t>
            </a:r>
            <a:r>
              <a:rPr lang="en-US" dirty="0"/>
              <a:t>early </a:t>
            </a:r>
            <a:r>
              <a:rPr lang="en-US" dirty="0" smtClean="0"/>
              <a:t>childhood programs.</a:t>
            </a:r>
            <a:endParaRPr lang="en-US" dirty="0"/>
          </a:p>
          <a:p>
            <a:r>
              <a:rPr lang="en-US" dirty="0"/>
              <a:t>Quality </a:t>
            </a:r>
            <a:r>
              <a:rPr lang="en-US" dirty="0" smtClean="0"/>
              <a:t>programs </a:t>
            </a:r>
            <a:r>
              <a:rPr lang="en-US" dirty="0"/>
              <a:t>must provide for the three basic needs all children have: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Protection of their health and safety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Building positive relationships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Opportunities for stimulation and learning from experience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ECERS-R Program Evaluation Tool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400" y="4365041"/>
            <a:ext cx="2133600" cy="18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ECERS-R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6324600" cy="6057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609600"/>
            <a:ext cx="152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dobe Fan Heiti Std B" pitchFamily="34" charset="-128"/>
                <a:ea typeface="Adobe Fan Heiti Std B" pitchFamily="34" charset="-128"/>
              </a:rPr>
              <a:t>Part 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1 Introduction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667000"/>
            <a:ext cx="152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dobe Fan Heiti Std B" pitchFamily="34" charset="-128"/>
                <a:ea typeface="Adobe Fan Heiti Std B" pitchFamily="34" charset="-128"/>
              </a:rPr>
              <a:t>Part 2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Introduction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57600" y="4572000"/>
            <a:ext cx="1676400" cy="1273006"/>
            <a:chOff x="3733800" y="4572000"/>
            <a:chExt cx="1676400" cy="1273006"/>
          </a:xfrm>
        </p:grpSpPr>
        <p:sp>
          <p:nvSpPr>
            <p:cNvPr id="10" name="TextBox 9"/>
            <p:cNvSpPr txBox="1"/>
            <p:nvPr/>
          </p:nvSpPr>
          <p:spPr>
            <a:xfrm>
              <a:off x="3733800" y="4572000"/>
              <a:ext cx="16764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latin typeface="Adobe Fan Heiti Std B" pitchFamily="34" charset="-128"/>
                  <a:ea typeface="Adobe Fan Heiti Std B" pitchFamily="34" charset="-128"/>
                </a:rPr>
                <a:t>Video Observations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510" y="5257800"/>
              <a:ext cx="522980" cy="58720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62" y="4215014"/>
            <a:ext cx="2564438" cy="1969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9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sz="4800" dirty="0" smtClean="0"/>
              <a:t>Questions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69106"/>
            <a:ext cx="2895600" cy="255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pt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507</Words>
  <Application>Microsoft Office PowerPoint</Application>
  <PresentationFormat>On-screen Show (4:3)</PresentationFormat>
  <Paragraphs>82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ppt template 1</vt:lpstr>
      <vt:lpstr>All Sure Start Educators</vt:lpstr>
      <vt:lpstr>Learner Outcomes</vt:lpstr>
      <vt:lpstr>Early Childhood Environment Rating Scale-Revised ECERS-R</vt:lpstr>
      <vt:lpstr>ECERS-R Program Evaluation Tool</vt:lpstr>
      <vt:lpstr>ECERS-R</vt:lpstr>
      <vt:lpstr>Questions</vt:lpstr>
    </vt:vector>
  </TitlesOfParts>
  <Company>DOD Education Activity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Michelle R. Ms. CIV OSD/DoDEA</dc:creator>
  <cp:lastModifiedBy>Alexander, Michelle R. Ms. CIV OSD/DoDEA</cp:lastModifiedBy>
  <cp:revision>46</cp:revision>
  <dcterms:created xsi:type="dcterms:W3CDTF">2016-06-10T16:44:16Z</dcterms:created>
  <dcterms:modified xsi:type="dcterms:W3CDTF">2016-08-10T01:37:42Z</dcterms:modified>
</cp:coreProperties>
</file>