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0" r:id="rId2"/>
    <p:sldId id="261" r:id="rId3"/>
    <p:sldId id="263" r:id="rId4"/>
    <p:sldId id="302" r:id="rId5"/>
    <p:sldId id="282" r:id="rId6"/>
    <p:sldId id="304" r:id="rId7"/>
    <p:sldId id="265" r:id="rId8"/>
    <p:sldId id="298" r:id="rId9"/>
    <p:sldId id="266" r:id="rId10"/>
    <p:sldId id="267" r:id="rId11"/>
    <p:sldId id="268" r:id="rId12"/>
    <p:sldId id="269" r:id="rId13"/>
    <p:sldId id="289" r:id="rId14"/>
    <p:sldId id="290" r:id="rId15"/>
    <p:sldId id="297" r:id="rId16"/>
    <p:sldId id="275" r:id="rId17"/>
    <p:sldId id="277" r:id="rId18"/>
    <p:sldId id="291" r:id="rId19"/>
    <p:sldId id="278" r:id="rId20"/>
    <p:sldId id="292" r:id="rId21"/>
    <p:sldId id="293" r:id="rId22"/>
    <p:sldId id="279" r:id="rId23"/>
    <p:sldId id="283" r:id="rId24"/>
    <p:sldId id="284" r:id="rId25"/>
    <p:sldId id="299" r:id="rId26"/>
    <p:sldId id="287" r:id="rId27"/>
    <p:sldId id="288" r:id="rId28"/>
    <p:sldId id="300" r:id="rId29"/>
    <p:sldId id="296" r:id="rId30"/>
    <p:sldId id="295" r:id="rId31"/>
    <p:sldId id="301" r:id="rId32"/>
    <p:sldId id="281" r:id="rId33"/>
  </p:sldIdLst>
  <p:sldSz cx="9144000" cy="6858000" type="screen4x3"/>
  <p:notesSz cx="6858000" cy="9144000"/>
  <p:custDataLst>
    <p:tags r:id="rId35"/>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es, Karen, Ms., CIV, OSD/DoDEA-Europe" initials="KH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66"/>
    <a:srgbClr val="562465"/>
    <a:srgbClr val="D9E1CD"/>
    <a:srgbClr val="F4E8F4"/>
    <a:srgbClr val="88A05F"/>
    <a:srgbClr val="9C6098"/>
    <a:srgbClr val="EFF4E4"/>
    <a:srgbClr val="00402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899" autoAdjust="0"/>
  </p:normalViewPr>
  <p:slideViewPr>
    <p:cSldViewPr>
      <p:cViewPr varScale="1">
        <p:scale>
          <a:sx n="44" d="100"/>
          <a:sy n="44" d="100"/>
        </p:scale>
        <p:origin x="-190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AED4DA-E064-48AD-B6F6-FA35B025FF0A}" type="doc">
      <dgm:prSet loTypeId="urn:microsoft.com/office/officeart/2005/8/layout/equation1" loCatId="process" qsTypeId="urn:microsoft.com/office/officeart/2005/8/quickstyle/simple4" qsCatId="simple" csTypeId="urn:microsoft.com/office/officeart/2005/8/colors/colorful1" csCatId="colorful" phldr="1"/>
      <dgm:spPr/>
    </dgm:pt>
    <dgm:pt modelId="{0FCE4789-9EA7-46A9-98E5-75E64A68D667}">
      <dgm:prSet phldrT="[Text]" custT="1"/>
      <dgm:spPr/>
      <dgm:t>
        <a:bodyPr/>
        <a:lstStyle/>
        <a:p>
          <a:r>
            <a:rPr lang="en-US" sz="1400" b="1" dirty="0" smtClean="0"/>
            <a:t>3 Sets of Standards</a:t>
          </a:r>
          <a:endParaRPr lang="en-US" sz="1400" b="1" dirty="0"/>
        </a:p>
      </dgm:t>
    </dgm:pt>
    <dgm:pt modelId="{3D344DF3-44AA-4B66-A687-DDBC50E903A6}" type="parTrans" cxnId="{0A2F0AEC-9F19-4825-A9C5-EF74F436A949}">
      <dgm:prSet/>
      <dgm:spPr/>
      <dgm:t>
        <a:bodyPr/>
        <a:lstStyle/>
        <a:p>
          <a:endParaRPr lang="en-US" sz="1400" b="1"/>
        </a:p>
      </dgm:t>
    </dgm:pt>
    <dgm:pt modelId="{CC4B579A-97AC-49E1-B5D0-D83DE80710F0}" type="sibTrans" cxnId="{0A2F0AEC-9F19-4825-A9C5-EF74F436A949}">
      <dgm:prSet custT="1"/>
      <dgm:spPr/>
      <dgm:t>
        <a:bodyPr/>
        <a:lstStyle/>
        <a:p>
          <a:endParaRPr lang="en-US" sz="1400" b="1" dirty="0"/>
        </a:p>
      </dgm:t>
    </dgm:pt>
    <dgm:pt modelId="{306BD319-C47C-453F-A5FA-C8A79D857E0F}">
      <dgm:prSet phldrT="[Text]" custT="1"/>
      <dgm:spPr/>
      <dgm:t>
        <a:bodyPr/>
        <a:lstStyle/>
        <a:p>
          <a:r>
            <a:rPr lang="en-US" sz="1400" b="1" dirty="0" smtClean="0"/>
            <a:t>Sure Start Component Plan</a:t>
          </a:r>
          <a:endParaRPr lang="en-US" sz="1400" b="1" dirty="0"/>
        </a:p>
      </dgm:t>
    </dgm:pt>
    <dgm:pt modelId="{202CF39C-819D-4CE9-99F0-1DC67DC60FD3}" type="parTrans" cxnId="{7EAD4EEA-C859-404B-B8E4-5548A8A2678F}">
      <dgm:prSet/>
      <dgm:spPr/>
      <dgm:t>
        <a:bodyPr/>
        <a:lstStyle/>
        <a:p>
          <a:endParaRPr lang="en-US" sz="1400" b="1"/>
        </a:p>
      </dgm:t>
    </dgm:pt>
    <dgm:pt modelId="{30C01302-63B0-4825-924A-E10456B2A4EB}" type="sibTrans" cxnId="{7EAD4EEA-C859-404B-B8E4-5548A8A2678F}">
      <dgm:prSet custT="1"/>
      <dgm:spPr/>
      <dgm:t>
        <a:bodyPr/>
        <a:lstStyle/>
        <a:p>
          <a:endParaRPr lang="en-US" sz="1400" b="1" dirty="0"/>
        </a:p>
      </dgm:t>
    </dgm:pt>
    <dgm:pt modelId="{77B80F3E-A3CF-4275-9111-EFE104A19482}">
      <dgm:prSet phldrT="[Text]" custT="1"/>
      <dgm:spPr/>
      <dgm:t>
        <a:bodyPr/>
        <a:lstStyle/>
        <a:p>
          <a:r>
            <a:rPr lang="en-US" sz="1400" b="1" dirty="0" smtClean="0"/>
            <a:t>SURE START PROGRAM</a:t>
          </a:r>
          <a:endParaRPr lang="en-US" sz="1400" b="1" dirty="0"/>
        </a:p>
      </dgm:t>
    </dgm:pt>
    <dgm:pt modelId="{1388295F-96A9-43D0-ABC0-5A6A59FCAFF9}" type="parTrans" cxnId="{BC6859B5-570B-45FF-9852-8C0C84873AFD}">
      <dgm:prSet/>
      <dgm:spPr/>
      <dgm:t>
        <a:bodyPr/>
        <a:lstStyle/>
        <a:p>
          <a:endParaRPr lang="en-US" sz="1400" b="1"/>
        </a:p>
      </dgm:t>
    </dgm:pt>
    <dgm:pt modelId="{BC121138-8D29-48D6-8EE0-3606052428FA}" type="sibTrans" cxnId="{BC6859B5-570B-45FF-9852-8C0C84873AFD}">
      <dgm:prSet/>
      <dgm:spPr/>
      <dgm:t>
        <a:bodyPr/>
        <a:lstStyle/>
        <a:p>
          <a:endParaRPr lang="en-US" sz="1400" b="1"/>
        </a:p>
      </dgm:t>
    </dgm:pt>
    <dgm:pt modelId="{93F052C4-9B8C-4C64-BB79-43FC47C755C9}" type="pres">
      <dgm:prSet presAssocID="{30AED4DA-E064-48AD-B6F6-FA35B025FF0A}" presName="linearFlow" presStyleCnt="0">
        <dgm:presLayoutVars>
          <dgm:dir/>
          <dgm:resizeHandles val="exact"/>
        </dgm:presLayoutVars>
      </dgm:prSet>
      <dgm:spPr/>
    </dgm:pt>
    <dgm:pt modelId="{4249578A-1DE2-4709-BE5F-46C3C6FA443C}" type="pres">
      <dgm:prSet presAssocID="{0FCE4789-9EA7-46A9-98E5-75E64A68D667}" presName="node" presStyleLbl="node1" presStyleIdx="0" presStyleCnt="3">
        <dgm:presLayoutVars>
          <dgm:bulletEnabled val="1"/>
        </dgm:presLayoutVars>
      </dgm:prSet>
      <dgm:spPr/>
      <dgm:t>
        <a:bodyPr/>
        <a:lstStyle/>
        <a:p>
          <a:endParaRPr lang="en-US"/>
        </a:p>
      </dgm:t>
    </dgm:pt>
    <dgm:pt modelId="{BE47AFFD-2890-4E33-B23E-093D2107A774}" type="pres">
      <dgm:prSet presAssocID="{CC4B579A-97AC-49E1-B5D0-D83DE80710F0}" presName="spacerL" presStyleCnt="0"/>
      <dgm:spPr/>
    </dgm:pt>
    <dgm:pt modelId="{4C9F2E14-8544-4B84-BB95-B55815BCF883}" type="pres">
      <dgm:prSet presAssocID="{CC4B579A-97AC-49E1-B5D0-D83DE80710F0}" presName="sibTrans" presStyleLbl="sibTrans2D1" presStyleIdx="0" presStyleCnt="2"/>
      <dgm:spPr/>
      <dgm:t>
        <a:bodyPr/>
        <a:lstStyle/>
        <a:p>
          <a:endParaRPr lang="en-US"/>
        </a:p>
      </dgm:t>
    </dgm:pt>
    <dgm:pt modelId="{6B3F799A-8B52-4DAC-93AC-9DF5E80E8170}" type="pres">
      <dgm:prSet presAssocID="{CC4B579A-97AC-49E1-B5D0-D83DE80710F0}" presName="spacerR" presStyleCnt="0"/>
      <dgm:spPr/>
    </dgm:pt>
    <dgm:pt modelId="{74C8CB4E-583E-496B-97E0-C3D1967520DC}" type="pres">
      <dgm:prSet presAssocID="{306BD319-C47C-453F-A5FA-C8A79D857E0F}" presName="node" presStyleLbl="node1" presStyleIdx="1" presStyleCnt="3">
        <dgm:presLayoutVars>
          <dgm:bulletEnabled val="1"/>
        </dgm:presLayoutVars>
      </dgm:prSet>
      <dgm:spPr/>
      <dgm:t>
        <a:bodyPr/>
        <a:lstStyle/>
        <a:p>
          <a:endParaRPr lang="en-US"/>
        </a:p>
      </dgm:t>
    </dgm:pt>
    <dgm:pt modelId="{C25A0754-4B12-490C-8577-5E10A8DAB294}" type="pres">
      <dgm:prSet presAssocID="{30C01302-63B0-4825-924A-E10456B2A4EB}" presName="spacerL" presStyleCnt="0"/>
      <dgm:spPr/>
    </dgm:pt>
    <dgm:pt modelId="{2B2DFC2F-6DD4-41C2-B700-F97F107987F9}" type="pres">
      <dgm:prSet presAssocID="{30C01302-63B0-4825-924A-E10456B2A4EB}" presName="sibTrans" presStyleLbl="sibTrans2D1" presStyleIdx="1" presStyleCnt="2"/>
      <dgm:spPr/>
      <dgm:t>
        <a:bodyPr/>
        <a:lstStyle/>
        <a:p>
          <a:endParaRPr lang="en-US"/>
        </a:p>
      </dgm:t>
    </dgm:pt>
    <dgm:pt modelId="{BDC205F0-5A41-48F4-BCFA-30C21D3E6159}" type="pres">
      <dgm:prSet presAssocID="{30C01302-63B0-4825-924A-E10456B2A4EB}" presName="spacerR" presStyleCnt="0"/>
      <dgm:spPr/>
    </dgm:pt>
    <dgm:pt modelId="{A89DC108-2346-4E90-BA4C-0CC0FBC23C93}" type="pres">
      <dgm:prSet presAssocID="{77B80F3E-A3CF-4275-9111-EFE104A19482}" presName="node" presStyleLbl="node1" presStyleIdx="2" presStyleCnt="3">
        <dgm:presLayoutVars>
          <dgm:bulletEnabled val="1"/>
        </dgm:presLayoutVars>
      </dgm:prSet>
      <dgm:spPr/>
      <dgm:t>
        <a:bodyPr/>
        <a:lstStyle/>
        <a:p>
          <a:endParaRPr lang="en-US"/>
        </a:p>
      </dgm:t>
    </dgm:pt>
  </dgm:ptLst>
  <dgm:cxnLst>
    <dgm:cxn modelId="{F7DA858B-6AEE-41CC-A0C4-401C63B013F6}" type="presOf" srcId="{0FCE4789-9EA7-46A9-98E5-75E64A68D667}" destId="{4249578A-1DE2-4709-BE5F-46C3C6FA443C}" srcOrd="0" destOrd="0" presId="urn:microsoft.com/office/officeart/2005/8/layout/equation1"/>
    <dgm:cxn modelId="{8794CC14-072D-4A4F-A1D2-4AFCDD68CD55}" type="presOf" srcId="{30C01302-63B0-4825-924A-E10456B2A4EB}" destId="{2B2DFC2F-6DD4-41C2-B700-F97F107987F9}" srcOrd="0" destOrd="0" presId="urn:microsoft.com/office/officeart/2005/8/layout/equation1"/>
    <dgm:cxn modelId="{A99450AA-8DF3-47E6-AF16-A07DC890B2C4}" type="presOf" srcId="{77B80F3E-A3CF-4275-9111-EFE104A19482}" destId="{A89DC108-2346-4E90-BA4C-0CC0FBC23C93}" srcOrd="0" destOrd="0" presId="urn:microsoft.com/office/officeart/2005/8/layout/equation1"/>
    <dgm:cxn modelId="{BC6859B5-570B-45FF-9852-8C0C84873AFD}" srcId="{30AED4DA-E064-48AD-B6F6-FA35B025FF0A}" destId="{77B80F3E-A3CF-4275-9111-EFE104A19482}" srcOrd="2" destOrd="0" parTransId="{1388295F-96A9-43D0-ABC0-5A6A59FCAFF9}" sibTransId="{BC121138-8D29-48D6-8EE0-3606052428FA}"/>
    <dgm:cxn modelId="{C3ED9CF1-93AC-4C48-8F99-1BA2CE328645}" type="presOf" srcId="{CC4B579A-97AC-49E1-B5D0-D83DE80710F0}" destId="{4C9F2E14-8544-4B84-BB95-B55815BCF883}" srcOrd="0" destOrd="0" presId="urn:microsoft.com/office/officeart/2005/8/layout/equation1"/>
    <dgm:cxn modelId="{84A82178-85D3-4B90-B606-9652ED81263F}" type="presOf" srcId="{30AED4DA-E064-48AD-B6F6-FA35B025FF0A}" destId="{93F052C4-9B8C-4C64-BB79-43FC47C755C9}" srcOrd="0" destOrd="0" presId="urn:microsoft.com/office/officeart/2005/8/layout/equation1"/>
    <dgm:cxn modelId="{01680E4F-4C38-4A5F-BFEA-D47DBB8BBCF0}" type="presOf" srcId="{306BD319-C47C-453F-A5FA-C8A79D857E0F}" destId="{74C8CB4E-583E-496B-97E0-C3D1967520DC}" srcOrd="0" destOrd="0" presId="urn:microsoft.com/office/officeart/2005/8/layout/equation1"/>
    <dgm:cxn modelId="{7EAD4EEA-C859-404B-B8E4-5548A8A2678F}" srcId="{30AED4DA-E064-48AD-B6F6-FA35B025FF0A}" destId="{306BD319-C47C-453F-A5FA-C8A79D857E0F}" srcOrd="1" destOrd="0" parTransId="{202CF39C-819D-4CE9-99F0-1DC67DC60FD3}" sibTransId="{30C01302-63B0-4825-924A-E10456B2A4EB}"/>
    <dgm:cxn modelId="{0A2F0AEC-9F19-4825-A9C5-EF74F436A949}" srcId="{30AED4DA-E064-48AD-B6F6-FA35B025FF0A}" destId="{0FCE4789-9EA7-46A9-98E5-75E64A68D667}" srcOrd="0" destOrd="0" parTransId="{3D344DF3-44AA-4B66-A687-DDBC50E903A6}" sibTransId="{CC4B579A-97AC-49E1-B5D0-D83DE80710F0}"/>
    <dgm:cxn modelId="{C00E4C88-DC4D-4063-ACDD-35779AD0D59B}" type="presParOf" srcId="{93F052C4-9B8C-4C64-BB79-43FC47C755C9}" destId="{4249578A-1DE2-4709-BE5F-46C3C6FA443C}" srcOrd="0" destOrd="0" presId="urn:microsoft.com/office/officeart/2005/8/layout/equation1"/>
    <dgm:cxn modelId="{769C76B1-FAC9-49C9-A480-78E951192493}" type="presParOf" srcId="{93F052C4-9B8C-4C64-BB79-43FC47C755C9}" destId="{BE47AFFD-2890-4E33-B23E-093D2107A774}" srcOrd="1" destOrd="0" presId="urn:microsoft.com/office/officeart/2005/8/layout/equation1"/>
    <dgm:cxn modelId="{C6D77E27-27C2-4D4C-AF00-DA1EE4B9E496}" type="presParOf" srcId="{93F052C4-9B8C-4C64-BB79-43FC47C755C9}" destId="{4C9F2E14-8544-4B84-BB95-B55815BCF883}" srcOrd="2" destOrd="0" presId="urn:microsoft.com/office/officeart/2005/8/layout/equation1"/>
    <dgm:cxn modelId="{0A8C9034-96BC-4B0B-A4E7-FFDDE23494EE}" type="presParOf" srcId="{93F052C4-9B8C-4C64-BB79-43FC47C755C9}" destId="{6B3F799A-8B52-4DAC-93AC-9DF5E80E8170}" srcOrd="3" destOrd="0" presId="urn:microsoft.com/office/officeart/2005/8/layout/equation1"/>
    <dgm:cxn modelId="{5B29C695-B680-40F1-BD85-38D8C270CF2A}" type="presParOf" srcId="{93F052C4-9B8C-4C64-BB79-43FC47C755C9}" destId="{74C8CB4E-583E-496B-97E0-C3D1967520DC}" srcOrd="4" destOrd="0" presId="urn:microsoft.com/office/officeart/2005/8/layout/equation1"/>
    <dgm:cxn modelId="{75922FD3-53CA-4D6D-9D7C-CA554F217F46}" type="presParOf" srcId="{93F052C4-9B8C-4C64-BB79-43FC47C755C9}" destId="{C25A0754-4B12-490C-8577-5E10A8DAB294}" srcOrd="5" destOrd="0" presId="urn:microsoft.com/office/officeart/2005/8/layout/equation1"/>
    <dgm:cxn modelId="{5BDB334D-C2D2-4EA1-A06E-79809D5E0098}" type="presParOf" srcId="{93F052C4-9B8C-4C64-BB79-43FC47C755C9}" destId="{2B2DFC2F-6DD4-41C2-B700-F97F107987F9}" srcOrd="6" destOrd="0" presId="urn:microsoft.com/office/officeart/2005/8/layout/equation1"/>
    <dgm:cxn modelId="{7CD3F26F-92A5-4919-AD10-8D8EE373C56A}" type="presParOf" srcId="{93F052C4-9B8C-4C64-BB79-43FC47C755C9}" destId="{BDC205F0-5A41-48F4-BCFA-30C21D3E6159}" srcOrd="7" destOrd="0" presId="urn:microsoft.com/office/officeart/2005/8/layout/equation1"/>
    <dgm:cxn modelId="{CDF5209C-9211-425B-8B21-48267F8B69E1}" type="presParOf" srcId="{93F052C4-9B8C-4C64-BB79-43FC47C755C9}" destId="{A89DC108-2346-4E90-BA4C-0CC0FBC23C93}"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9578A-1DE2-4709-BE5F-46C3C6FA443C}">
      <dsp:nvSpPr>
        <dsp:cNvPr id="0" name=""/>
        <dsp:cNvSpPr/>
      </dsp:nvSpPr>
      <dsp:spPr>
        <a:xfrm>
          <a:off x="1025" y="565199"/>
          <a:ext cx="1358800" cy="135880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3 Sets of Standards</a:t>
          </a:r>
          <a:endParaRPr lang="en-US" sz="1400" b="1" kern="1200" dirty="0"/>
        </a:p>
      </dsp:txBody>
      <dsp:txXfrm>
        <a:off x="200017" y="764191"/>
        <a:ext cx="960816" cy="960816"/>
      </dsp:txXfrm>
    </dsp:sp>
    <dsp:sp modelId="{4C9F2E14-8544-4B84-BB95-B55815BCF883}">
      <dsp:nvSpPr>
        <dsp:cNvPr id="0" name=""/>
        <dsp:cNvSpPr/>
      </dsp:nvSpPr>
      <dsp:spPr>
        <a:xfrm>
          <a:off x="1470160" y="850547"/>
          <a:ext cx="788104" cy="788104"/>
        </a:xfrm>
        <a:prstGeom prst="mathPlus">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dirty="0"/>
        </a:p>
      </dsp:txBody>
      <dsp:txXfrm>
        <a:off x="1574623" y="1151918"/>
        <a:ext cx="579178" cy="185362"/>
      </dsp:txXfrm>
    </dsp:sp>
    <dsp:sp modelId="{74C8CB4E-583E-496B-97E0-C3D1967520DC}">
      <dsp:nvSpPr>
        <dsp:cNvPr id="0" name=""/>
        <dsp:cNvSpPr/>
      </dsp:nvSpPr>
      <dsp:spPr>
        <a:xfrm>
          <a:off x="2368599" y="565199"/>
          <a:ext cx="1358800" cy="135880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Sure Start Component Plan</a:t>
          </a:r>
          <a:endParaRPr lang="en-US" sz="1400" b="1" kern="1200" dirty="0"/>
        </a:p>
      </dsp:txBody>
      <dsp:txXfrm>
        <a:off x="2567591" y="764191"/>
        <a:ext cx="960816" cy="960816"/>
      </dsp:txXfrm>
    </dsp:sp>
    <dsp:sp modelId="{2B2DFC2F-6DD4-41C2-B700-F97F107987F9}">
      <dsp:nvSpPr>
        <dsp:cNvPr id="0" name=""/>
        <dsp:cNvSpPr/>
      </dsp:nvSpPr>
      <dsp:spPr>
        <a:xfrm>
          <a:off x="3837735" y="850547"/>
          <a:ext cx="788104" cy="788104"/>
        </a:xfrm>
        <a:prstGeom prst="mathEqual">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dirty="0"/>
        </a:p>
      </dsp:txBody>
      <dsp:txXfrm>
        <a:off x="3942198" y="1012896"/>
        <a:ext cx="579178" cy="463406"/>
      </dsp:txXfrm>
    </dsp:sp>
    <dsp:sp modelId="{A89DC108-2346-4E90-BA4C-0CC0FBC23C93}">
      <dsp:nvSpPr>
        <dsp:cNvPr id="0" name=""/>
        <dsp:cNvSpPr/>
      </dsp:nvSpPr>
      <dsp:spPr>
        <a:xfrm>
          <a:off x="4736174" y="565199"/>
          <a:ext cx="1358800" cy="135880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SURE START PROGRAM</a:t>
          </a:r>
          <a:endParaRPr lang="en-US" sz="1400" b="1" kern="1200" dirty="0"/>
        </a:p>
      </dsp:txBody>
      <dsp:txXfrm>
        <a:off x="4935166" y="764191"/>
        <a:ext cx="960816" cy="960816"/>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421752A-79DD-4332-9FA7-A8A12037BE42}" type="datetimeFigureOut">
              <a:rPr lang="en-US"/>
              <a:pPr>
                <a:defRPr/>
              </a:pPr>
              <a:t>8/9/2016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2F3F410A-6AA7-4400-AFF7-CF8FC0F8F30F}" type="slidenum">
              <a:rPr lang="en-US"/>
              <a:pPr>
                <a:defRPr/>
              </a:pPr>
              <a:t>‹#›</a:t>
            </a:fld>
            <a:endParaRPr lang="en-US" dirty="0"/>
          </a:p>
        </p:txBody>
      </p:sp>
    </p:spTree>
    <p:extLst>
      <p:ext uri="{BB962C8B-B14F-4D97-AF65-F5344CB8AC3E}">
        <p14:creationId xmlns:p14="http://schemas.microsoft.com/office/powerpoint/2010/main" val="42248211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5 Minutes </a:t>
            </a:r>
          </a:p>
          <a:p>
            <a:endParaRPr lang="en-US" dirty="0" smtClean="0"/>
          </a:p>
          <a:p>
            <a:r>
              <a:rPr lang="en-US" dirty="0" smtClean="0"/>
              <a:t>Facilitators</a:t>
            </a:r>
            <a:r>
              <a:rPr lang="en-US" baseline="0" dirty="0" smtClean="0"/>
              <a:t> introduce themselves to the group and explain their role as the District ECE ISS &amp; Sure Start POC</a:t>
            </a:r>
            <a:endParaRPr lang="en-US" dirty="0" smtClean="0"/>
          </a:p>
          <a:p>
            <a:endParaRPr lang="en-US" dirty="0" smtClean="0"/>
          </a:p>
          <a:p>
            <a:r>
              <a:rPr lang="en-US" dirty="0" smtClean="0"/>
              <a:t>Participant Introductions:</a:t>
            </a:r>
          </a:p>
          <a:p>
            <a:r>
              <a:rPr lang="en-US" baseline="0" dirty="0" smtClean="0"/>
              <a:t>Interview your partner to introduce them to the group, be sure that ask what they know about the Sure Start program! </a:t>
            </a:r>
            <a:endParaRPr lang="en-US" baseline="0" dirty="0" smtClean="0"/>
          </a:p>
          <a:p>
            <a:endParaRPr lang="en-US" baseline="0" dirty="0" smtClean="0"/>
          </a:p>
          <a:p>
            <a:r>
              <a:rPr lang="en-US" baseline="0" dirty="0" smtClean="0"/>
              <a:t>Set Norms</a:t>
            </a:r>
            <a:endParaRPr lang="en-US" baseline="0" dirty="0" smtClean="0"/>
          </a:p>
          <a:p>
            <a:endParaRPr lang="en-US" baseline="0" dirty="0" smtClean="0"/>
          </a:p>
          <a:p>
            <a:r>
              <a:rPr lang="en-US" baseline="0" dirty="0" smtClean="0"/>
              <a:t>KEY POINTS: </a:t>
            </a:r>
          </a:p>
          <a:p>
            <a:r>
              <a:rPr lang="en-US" baseline="0" dirty="0" smtClean="0"/>
              <a:t>Why are we here?</a:t>
            </a:r>
          </a:p>
          <a:p>
            <a:r>
              <a:rPr lang="en-US" baseline="0" dirty="0" smtClean="0"/>
              <a:t>To discuss the changes to the revised Sure Start Program Guide.</a:t>
            </a:r>
          </a:p>
          <a:p>
            <a:r>
              <a:rPr lang="en-US" baseline="0" dirty="0" smtClean="0"/>
              <a:t>What changes have been made to our Sure Start Guide?</a:t>
            </a:r>
          </a:p>
          <a:p>
            <a:endParaRPr lang="en-US" baseline="0" dirty="0" smtClean="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1</a:t>
            </a:fld>
            <a:endParaRPr lang="en-US" dirty="0"/>
          </a:p>
        </p:txBody>
      </p:sp>
    </p:spTree>
    <p:extLst>
      <p:ext uri="{BB962C8B-B14F-4D97-AF65-F5344CB8AC3E}">
        <p14:creationId xmlns:p14="http://schemas.microsoft.com/office/powerpoint/2010/main" val="2802131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TIME 5 minutes</a:t>
            </a:r>
          </a:p>
          <a:p>
            <a:endParaRPr lang="en-US" dirty="0" smtClean="0"/>
          </a:p>
          <a:p>
            <a:r>
              <a:rPr lang="en-US" b="1" dirty="0" smtClean="0"/>
              <a:t>TALKING POINTS:</a:t>
            </a:r>
          </a:p>
          <a:p>
            <a:r>
              <a:rPr lang="en-US" dirty="0" smtClean="0"/>
              <a:t>Our content standards</a:t>
            </a:r>
            <a:r>
              <a:rPr lang="en-US" baseline="0" dirty="0" smtClean="0"/>
              <a:t> have changed from the DoDEA content standards to following the Teaching Strategies GOLD (TSG) Objectives for Development and Learning, which are now referred to as the DoDEA College and Career Ready Standards for Preschool (CCRSP). The CCRSP are aligned to the DoDEA College and Career Ready Standards for Kindergarten as well as the  DoDEA adopted curriculum for preschool and  the online portfolio and assessment system.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Creative Curriculum for Preschool  and the daily resources are the adopted curriculum.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This curriculum is grounded in research and is developmentally appropriate.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DAILY Resources include the Studies, Intentional Teaching Cards, Book Cards, Mighty Minutes &amp; materials to support .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Intentional Teaching Cards are activities that can used as curriculum embedded performance assessments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The</a:t>
            </a:r>
            <a:r>
              <a:rPr lang="en-US" baseline="0" dirty="0" smtClean="0"/>
              <a:t> curriculum for Sure Start is the entire classroom environment  as well as the outdoor area. Based on the framework of the Creative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Sure Start does not use textbooks, therefore materials should be considered priority one for curriculum purchase.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This includes things for the interest areas (centers), family style dining (child-sized dishes, utensils), outdoor equipment, and reorder of screening materials for ESI-R (Early Screening Inventory, Revised).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endParaRPr lang="en-US" baseline="0" dirty="0" smtClean="0"/>
          </a:p>
          <a:p>
            <a:r>
              <a:rPr lang="en-US" baseline="0" dirty="0" smtClean="0"/>
              <a:t>Teaching Strategies GOLD is the online portfolio and assessment system.  </a:t>
            </a:r>
          </a:p>
          <a:p>
            <a:pPr marL="171450" indent="-171450">
              <a:buFont typeface="Arial" panose="020B0604020202020204" pitchFamily="34" charset="0"/>
              <a:buChar char="•"/>
            </a:pPr>
            <a:r>
              <a:rPr lang="en-US" dirty="0" smtClean="0"/>
              <a:t>Data</a:t>
            </a:r>
            <a:r>
              <a:rPr lang="en-US" baseline="0" dirty="0" smtClean="0"/>
              <a:t> and reports are pulled from this system for CSI &amp; Parent-Teacher Conferences, as well as class data for looking at student growth. District Sure Start POC also have the ability to pull data for a school, if the school has more than one program. </a:t>
            </a:r>
            <a:endParaRPr lang="en-US" dirty="0" smtClean="0"/>
          </a:p>
          <a:p>
            <a:endParaRPr lang="en-US" dirty="0" smtClean="0"/>
          </a:p>
          <a:p>
            <a:r>
              <a:rPr lang="en-US" b="1" dirty="0" smtClean="0"/>
              <a:t>ADDITIONAL</a:t>
            </a:r>
            <a:r>
              <a:rPr lang="en-US" b="1" baseline="0" dirty="0" smtClean="0"/>
              <a:t> INFORMATION FOR Facilitators</a:t>
            </a:r>
          </a:p>
          <a:p>
            <a:r>
              <a:rPr lang="en-US" sz="1200" kern="1200" dirty="0" smtClean="0">
                <a:solidFill>
                  <a:schemeClr val="tx1"/>
                </a:solidFill>
                <a:effectLst/>
                <a:latin typeface="+mn-lt"/>
                <a:ea typeface="+mn-ea"/>
                <a:cs typeface="+mn-cs"/>
              </a:rPr>
              <a:t>DoDEA College and Career Ready Standards for Preschool (CCRSP) are the Teaching Strategies GOLD Objectives for Development and Learning.</a:t>
            </a:r>
          </a:p>
          <a:p>
            <a:pPr lvl="0"/>
            <a:r>
              <a:rPr lang="en-US" sz="1200" kern="1200" dirty="0" smtClean="0">
                <a:solidFill>
                  <a:schemeClr val="tx1"/>
                </a:solidFill>
                <a:effectLst/>
                <a:latin typeface="+mn-lt"/>
                <a:ea typeface="+mn-ea"/>
                <a:cs typeface="+mn-cs"/>
              </a:rPr>
              <a:t>The CCRSP are aligned to the DoDEA adopted curriculum for preschool and the online portfolio and assessment system.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Creative Curriculum for Preschool is the adopted curriculum and includes daily resources (classroom is the curriculum as outlined in the 5 volumes)</a:t>
            </a:r>
          </a:p>
          <a:p>
            <a:pPr lvl="0"/>
            <a:r>
              <a:rPr lang="en-US" sz="1200" kern="1200" dirty="0" smtClean="0">
                <a:solidFill>
                  <a:schemeClr val="tx1"/>
                </a:solidFill>
                <a:effectLst/>
                <a:latin typeface="+mn-lt"/>
                <a:ea typeface="+mn-ea"/>
                <a:cs typeface="+mn-cs"/>
              </a:rPr>
              <a:t>The Foundation</a:t>
            </a:r>
          </a:p>
          <a:p>
            <a:pPr lvl="0"/>
            <a:r>
              <a:rPr lang="en-US" sz="1200" kern="1200" dirty="0" smtClean="0">
                <a:solidFill>
                  <a:schemeClr val="tx1"/>
                </a:solidFill>
                <a:effectLst/>
                <a:latin typeface="+mn-lt"/>
                <a:ea typeface="+mn-ea"/>
                <a:cs typeface="+mn-cs"/>
              </a:rPr>
              <a:t>Interest Areas (centers)</a:t>
            </a:r>
          </a:p>
          <a:p>
            <a:pPr lvl="0"/>
            <a:r>
              <a:rPr lang="en-US" sz="1200" kern="1200" dirty="0" smtClean="0">
                <a:solidFill>
                  <a:schemeClr val="tx1"/>
                </a:solidFill>
                <a:effectLst/>
                <a:latin typeface="+mn-lt"/>
                <a:ea typeface="+mn-ea"/>
                <a:cs typeface="+mn-cs"/>
              </a:rPr>
              <a:t>Literacy </a:t>
            </a:r>
          </a:p>
          <a:p>
            <a:pPr lvl="0"/>
            <a:r>
              <a:rPr lang="en-US" sz="1200" kern="1200" dirty="0" smtClean="0">
                <a:solidFill>
                  <a:schemeClr val="tx1"/>
                </a:solidFill>
                <a:effectLst/>
                <a:latin typeface="+mn-lt"/>
                <a:ea typeface="+mn-ea"/>
                <a:cs typeface="+mn-cs"/>
              </a:rPr>
              <a:t>Math</a:t>
            </a:r>
          </a:p>
          <a:p>
            <a:pPr lvl="0"/>
            <a:r>
              <a:rPr lang="en-US" sz="1200" kern="1200" dirty="0" smtClean="0">
                <a:solidFill>
                  <a:schemeClr val="tx1"/>
                </a:solidFill>
                <a:effectLst/>
                <a:latin typeface="+mn-lt"/>
                <a:ea typeface="+mn-ea"/>
                <a:cs typeface="+mn-cs"/>
              </a:rPr>
              <a:t>Objectives for Development and Learning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Teaching Strategies GOLD is the online portfolio and assessment system</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10</a:t>
            </a:fld>
            <a:endParaRPr lang="en-US" dirty="0"/>
          </a:p>
        </p:txBody>
      </p:sp>
    </p:spTree>
    <p:extLst>
      <p:ext uri="{BB962C8B-B14F-4D97-AF65-F5344CB8AC3E}">
        <p14:creationId xmlns:p14="http://schemas.microsoft.com/office/powerpoint/2010/main" val="3850438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Time 10 minutes</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Key Points</a:t>
            </a:r>
          </a:p>
          <a:p>
            <a:pPr marL="0" indent="0">
              <a:buFont typeface="Arial" panose="020B0604020202020204" pitchFamily="34" charset="0"/>
              <a:buNone/>
            </a:pPr>
            <a:r>
              <a:rPr lang="en-US" dirty="0" smtClean="0"/>
              <a:t>The Sure Start has</a:t>
            </a:r>
            <a:r>
              <a:rPr lang="en-US" baseline="0" dirty="0" smtClean="0"/>
              <a:t> several tools used for Program Evaluation. </a:t>
            </a:r>
          </a:p>
          <a:p>
            <a:pPr marL="171450" indent="-171450">
              <a:buFont typeface="Arial" panose="020B0604020202020204" pitchFamily="34" charset="0"/>
              <a:buChar char="•"/>
            </a:pPr>
            <a:r>
              <a:rPr lang="en-US" baseline="0" dirty="0" smtClean="0"/>
              <a:t>The Early Childhood </a:t>
            </a:r>
            <a:r>
              <a:rPr lang="en-US" baseline="0" dirty="0" smtClean="0"/>
              <a:t>Environment </a:t>
            </a:r>
            <a:r>
              <a:rPr lang="en-US" baseline="0" dirty="0" smtClean="0"/>
              <a:t>Rating </a:t>
            </a:r>
            <a:r>
              <a:rPr lang="en-US" baseline="0" dirty="0" smtClean="0"/>
              <a:t>Scale-revised edition </a:t>
            </a:r>
            <a:r>
              <a:rPr lang="en-US" baseline="0" dirty="0" smtClean="0"/>
              <a:t>(</a:t>
            </a:r>
            <a:r>
              <a:rPr lang="en-US" baseline="0" dirty="0" smtClean="0"/>
              <a:t>ECERS-R) </a:t>
            </a:r>
            <a:r>
              <a:rPr lang="en-US" baseline="0" dirty="0" smtClean="0"/>
              <a:t>has replaced the Abbott-Shim as an </a:t>
            </a:r>
            <a:r>
              <a:rPr lang="en-US" sz="1200" kern="1200" dirty="0" smtClean="0">
                <a:solidFill>
                  <a:schemeClr val="tx1"/>
                </a:solidFill>
                <a:effectLst/>
                <a:latin typeface="+mn-lt"/>
                <a:ea typeface="+mn-ea"/>
                <a:cs typeface="+mn-cs"/>
              </a:rPr>
              <a:t>observational tool for pinpointing program strengths and weaknesses. </a:t>
            </a:r>
            <a:r>
              <a:rPr lang="en-US" baseline="0" dirty="0" smtClean="0"/>
              <a:t>This is done at the beginning of the year with the Principal and the Sure Start Teacher. </a:t>
            </a:r>
          </a:p>
          <a:p>
            <a:pPr marL="171450" indent="-171450">
              <a:buFont typeface="Arial" panose="020B0604020202020204" pitchFamily="34" charset="0"/>
              <a:buChar char="•"/>
            </a:pPr>
            <a:r>
              <a:rPr lang="en-US" baseline="0" dirty="0" smtClean="0"/>
              <a:t>Space and Safety Checklist- completed by October 15</a:t>
            </a:r>
          </a:p>
          <a:p>
            <a:pPr marL="171450" indent="-171450">
              <a:buFont typeface="Arial" panose="020B0604020202020204" pitchFamily="34" charset="0"/>
              <a:buChar char="•"/>
            </a:pPr>
            <a:r>
              <a:rPr lang="en-US" baseline="0" dirty="0" smtClean="0"/>
              <a:t>Annual Sure Start Report-Completed at the end of the school year by the Sure Start teacher and submitted to the school administrator and DSO Sure Start ISS/POC</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Reports from Teaching Strategies GOLD that measure the growth and development of students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baseline="0" dirty="0" smtClean="0"/>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**These tools will also be used to write the Sure Start Program Continuous Improvement Plan** IS NOT THE DISTRICT CSI PLAN**</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Sure Start Program Continuous Improvement Plan- is a written plan that uses the tools  and teacher professional reflection to address program weaknesses and plan to strategies for improvement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1" dirty="0" smtClean="0"/>
              <a:t>The</a:t>
            </a:r>
            <a:r>
              <a:rPr lang="en-US" b="1" baseline="0" dirty="0" smtClean="0"/>
              <a:t> Sure Start Program Continuous Improvement Plan is intended for program improvement and training tool for staff and in </a:t>
            </a:r>
            <a:r>
              <a:rPr lang="en-US" b="1" i="0" u="sng" baseline="0" dirty="0" smtClean="0">
                <a:solidFill>
                  <a:srgbClr val="FF0000"/>
                </a:solidFill>
              </a:rPr>
              <a:t>NO</a:t>
            </a:r>
            <a:r>
              <a:rPr lang="en-US" b="1" baseline="0" dirty="0" smtClean="0"/>
              <a:t> way should be used to evaluate performance. </a:t>
            </a:r>
            <a:endParaRPr lang="en-US" b="1" dirty="0"/>
          </a:p>
        </p:txBody>
      </p:sp>
      <p:sp>
        <p:nvSpPr>
          <p:cNvPr id="4" name="Slide Number Placeholder 3"/>
          <p:cNvSpPr>
            <a:spLocks noGrp="1"/>
          </p:cNvSpPr>
          <p:nvPr>
            <p:ph type="sldNum" sz="quarter" idx="10"/>
          </p:nvPr>
        </p:nvSpPr>
        <p:spPr/>
        <p:txBody>
          <a:bodyPr/>
          <a:lstStyle/>
          <a:p>
            <a:fld id="{DCDA9786-654B-4303-B6A2-4D6545D04C98}" type="slidenum">
              <a:rPr lang="en-US" smtClean="0"/>
              <a:t>11</a:t>
            </a:fld>
            <a:endParaRPr lang="en-US" dirty="0"/>
          </a:p>
        </p:txBody>
      </p:sp>
    </p:spTree>
    <p:extLst>
      <p:ext uri="{BB962C8B-B14F-4D97-AF65-F5344CB8AC3E}">
        <p14:creationId xmlns:p14="http://schemas.microsoft.com/office/powerpoint/2010/main" val="2338351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TIME 25 minutes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Handouts</a:t>
            </a:r>
            <a:r>
              <a:rPr lang="en-US" baseline="0" dirty="0" smtClean="0"/>
              <a:t>: </a:t>
            </a:r>
          </a:p>
          <a:p>
            <a:pPr marL="228600" marR="0" indent="-228600" algn="l" defTabSz="914400" rtl="0" eaLnBrk="1" fontAlgn="base" latinLnBrk="0" hangingPunct="1">
              <a:lnSpc>
                <a:spcPct val="100000"/>
              </a:lnSpc>
              <a:spcBef>
                <a:spcPct val="30000"/>
              </a:spcBef>
              <a:spcAft>
                <a:spcPct val="0"/>
              </a:spcAft>
              <a:buClrTx/>
              <a:buSzTx/>
              <a:buFont typeface="+mj-lt"/>
              <a:buAutoNum type="arabicParenR"/>
              <a:tabLst/>
              <a:defRPr/>
            </a:pPr>
            <a:r>
              <a:rPr lang="en-US" baseline="0" dirty="0" smtClean="0"/>
              <a:t>CCRSP (ODL) </a:t>
            </a:r>
          </a:p>
          <a:p>
            <a:pPr marL="228600" marR="0" indent="-228600" algn="l" defTabSz="914400" rtl="0" eaLnBrk="1" fontAlgn="base" latinLnBrk="0" hangingPunct="1">
              <a:lnSpc>
                <a:spcPct val="100000"/>
              </a:lnSpc>
              <a:spcBef>
                <a:spcPct val="30000"/>
              </a:spcBef>
              <a:spcAft>
                <a:spcPct val="0"/>
              </a:spcAft>
              <a:buClrTx/>
              <a:buSzTx/>
              <a:buFont typeface="+mj-lt"/>
              <a:buAutoNum type="arabicParenR"/>
              <a:tabLst/>
              <a:defRPr/>
            </a:pPr>
            <a:r>
              <a:rPr lang="en-US" baseline="0" dirty="0" smtClean="0"/>
              <a:t>Creative Curriculum in Action!</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Tech Note</a:t>
            </a:r>
            <a:r>
              <a:rPr lang="en-US" baseline="0" dirty="0" smtClean="0"/>
              <a:t>: Click the video player bar to begin the video. If it is too small on the screen, click YouTube hyperlink to open it from YouTube. </a:t>
            </a:r>
            <a:r>
              <a:rPr lang="en-US" b="1" baseline="0" dirty="0" smtClean="0"/>
              <a:t>DO NOT </a:t>
            </a:r>
            <a:r>
              <a:rPr lang="en-US" baseline="0" dirty="0" smtClean="0"/>
              <a:t>resize the video on the slide. It will make it grainy (low quality).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r>
              <a:rPr lang="en-US" sz="1200" kern="1200" dirty="0" smtClean="0">
                <a:solidFill>
                  <a:schemeClr val="tx1"/>
                </a:solidFill>
                <a:effectLst/>
                <a:latin typeface="+mn-lt"/>
                <a:ea typeface="+mn-ea"/>
                <a:cs typeface="+mn-cs"/>
              </a:rPr>
              <a:t>Give participants Handouts: Creative Curriculum in</a:t>
            </a:r>
            <a:r>
              <a:rPr lang="en-US" sz="1200" kern="1200" baseline="0" dirty="0" smtClean="0">
                <a:solidFill>
                  <a:schemeClr val="tx1"/>
                </a:solidFill>
                <a:effectLst/>
                <a:latin typeface="+mn-lt"/>
                <a:ea typeface="+mn-ea"/>
                <a:cs typeface="+mn-cs"/>
              </a:rPr>
              <a:t> Action!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Before you start the video share with administrators that the Teaching Strategies Objectives for Development and Learning (CCRSP/ODL may be used interchangeably) define the goals for children—the skills and knowledge that is acquired through a child’s development and learning. The progressions range from birth to kindergarten, which supports individualizing instruction to meet students’ needs.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Play Video and have participants complete the handout.</a:t>
            </a:r>
          </a:p>
          <a:p>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Participants should complete both columns with things they saw in the video and things tha</a:t>
            </a:r>
            <a:r>
              <a:rPr lang="en-US" sz="1200" kern="1200" baseline="0" dirty="0" smtClean="0">
                <a:solidFill>
                  <a:schemeClr val="tx1"/>
                </a:solidFill>
                <a:effectLst/>
                <a:latin typeface="+mn-lt"/>
                <a:ea typeface="+mn-ea"/>
                <a:cs typeface="+mn-cs"/>
              </a:rPr>
              <a:t>t are missing</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They should identify at least 3 ODLs that they see being addressed in the classroom. </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Talking Points</a:t>
            </a:r>
          </a:p>
          <a:p>
            <a:r>
              <a:rPr lang="en-US" sz="1200" kern="1200" dirty="0" smtClean="0">
                <a:solidFill>
                  <a:schemeClr val="tx1"/>
                </a:solidFill>
                <a:effectLst/>
                <a:latin typeface="+mn-lt"/>
                <a:ea typeface="+mn-ea"/>
                <a:cs typeface="+mn-cs"/>
              </a:rPr>
              <a:t>Aft</a:t>
            </a:r>
            <a:r>
              <a:rPr lang="en-US" sz="1200" kern="1200" baseline="0" dirty="0" smtClean="0">
                <a:solidFill>
                  <a:schemeClr val="tx1"/>
                </a:solidFill>
                <a:effectLst/>
                <a:latin typeface="+mn-lt"/>
                <a:ea typeface="+mn-ea"/>
                <a:cs typeface="+mn-cs"/>
              </a:rPr>
              <a:t>er video l</a:t>
            </a:r>
            <a:r>
              <a:rPr lang="en-US" sz="1200" kern="1200" dirty="0" smtClean="0">
                <a:solidFill>
                  <a:schemeClr val="tx1"/>
                </a:solidFill>
                <a:effectLst/>
                <a:latin typeface="+mn-lt"/>
                <a:ea typeface="+mn-ea"/>
                <a:cs typeface="+mn-cs"/>
              </a:rPr>
              <a:t>ead a discussion about the Creative Curriculum based on participants answers:</a:t>
            </a:r>
          </a:p>
          <a:p>
            <a:pPr lvl="0"/>
            <a:r>
              <a:rPr lang="en-US" sz="1200" kern="1200" dirty="0" smtClean="0">
                <a:solidFill>
                  <a:schemeClr val="tx1"/>
                </a:solidFill>
                <a:effectLst/>
                <a:latin typeface="+mn-lt"/>
                <a:ea typeface="+mn-ea"/>
                <a:cs typeface="+mn-cs"/>
              </a:rPr>
              <a:t>Interest Areas &amp; Materials</a:t>
            </a:r>
          </a:p>
          <a:p>
            <a:pPr lvl="0"/>
            <a:r>
              <a:rPr lang="en-US" sz="1200" kern="1200" dirty="0" smtClean="0">
                <a:solidFill>
                  <a:schemeClr val="tx1"/>
                </a:solidFill>
                <a:effectLst/>
                <a:latin typeface="+mn-lt"/>
                <a:ea typeface="+mn-ea"/>
                <a:cs typeface="+mn-cs"/>
              </a:rPr>
              <a:t>Scheduling</a:t>
            </a:r>
          </a:p>
          <a:p>
            <a:pPr lvl="0"/>
            <a:r>
              <a:rPr lang="en-US" sz="1200" kern="1200" dirty="0" smtClean="0">
                <a:solidFill>
                  <a:schemeClr val="tx1"/>
                </a:solidFill>
                <a:effectLst/>
                <a:latin typeface="+mn-lt"/>
                <a:ea typeface="+mn-ea"/>
                <a:cs typeface="+mn-cs"/>
              </a:rPr>
              <a:t>Appropriate Interactions-conversations, calm manner, friendly</a:t>
            </a:r>
          </a:p>
          <a:p>
            <a:pPr lvl="0"/>
            <a:r>
              <a:rPr lang="en-US" sz="1200" kern="1200" dirty="0" smtClean="0">
                <a:solidFill>
                  <a:schemeClr val="tx1"/>
                </a:solidFill>
                <a:effectLst/>
                <a:latin typeface="+mn-lt"/>
                <a:ea typeface="+mn-ea"/>
                <a:cs typeface="+mn-cs"/>
              </a:rPr>
              <a:t>Use of the Daily Resources (studies)- our teachers have 10 studies to use.</a:t>
            </a:r>
          </a:p>
          <a:p>
            <a:pPr lvl="0"/>
            <a:r>
              <a:rPr lang="en-US" sz="1200" kern="1200" dirty="0" smtClean="0">
                <a:solidFill>
                  <a:schemeClr val="tx1"/>
                </a:solidFill>
                <a:effectLst/>
                <a:latin typeface="+mn-lt"/>
                <a:ea typeface="+mn-ea"/>
                <a:cs typeface="+mn-cs"/>
              </a:rPr>
              <a:t>What the students are doing- engaged</a:t>
            </a:r>
          </a:p>
          <a:p>
            <a:pPr lvl="0"/>
            <a:r>
              <a:rPr lang="en-US" sz="1200" kern="1200" dirty="0" smtClean="0">
                <a:solidFill>
                  <a:schemeClr val="tx1"/>
                </a:solidFill>
                <a:effectLst/>
                <a:latin typeface="+mn-lt"/>
                <a:ea typeface="+mn-ea"/>
                <a:cs typeface="+mn-cs"/>
              </a:rPr>
              <a:t>Teacher and Para working as an instructional team</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What’s Missing?    Work sheets, behavior charts, yelling, </a:t>
            </a:r>
          </a:p>
          <a:p>
            <a:pPr lvl="0"/>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Clarify that in DoDEA lunch and snack are a part of the program- students do not bring lunch or snack from home.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Teachers and Para receive duty free lunch and teachers are provided with 45 minutes of planning time. There should be an opportunity for the teacher and para to plan together before and after school.- this is why the para works the same teacher duty days and duty hours.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r>
              <a:rPr lang="en-US" dirty="0" smtClean="0"/>
              <a:t>Reference the What You</a:t>
            </a:r>
            <a:r>
              <a:rPr lang="en-US" baseline="0" dirty="0" smtClean="0"/>
              <a:t> Should See Chart in the guide. </a:t>
            </a:r>
          </a:p>
          <a:p>
            <a:endParaRPr lang="en-US" baseline="0" dirty="0" smtClean="0"/>
          </a:p>
          <a:p>
            <a:r>
              <a:rPr lang="en-US" baseline="0" dirty="0" smtClean="0"/>
              <a:t>Handout of what is seen in the video and clarify DoDEA differences (duty free lunch &amp; planning)</a:t>
            </a:r>
          </a:p>
          <a:p>
            <a:r>
              <a:rPr lang="en-US" baseline="0" dirty="0" smtClean="0"/>
              <a:t>Use the ODL to identify at least 3 CCR standards observed</a:t>
            </a:r>
            <a:endParaRPr lang="en-US" dirty="0"/>
          </a:p>
        </p:txBody>
      </p:sp>
      <p:sp>
        <p:nvSpPr>
          <p:cNvPr id="4" name="Slide Number Placeholder 3"/>
          <p:cNvSpPr>
            <a:spLocks noGrp="1"/>
          </p:cNvSpPr>
          <p:nvPr>
            <p:ph type="sldNum" sz="quarter" idx="10"/>
          </p:nvPr>
        </p:nvSpPr>
        <p:spPr/>
        <p:txBody>
          <a:bodyPr/>
          <a:lstStyle/>
          <a:p>
            <a:fld id="{DCDA9786-654B-4303-B6A2-4D6545D04C98}" type="slidenum">
              <a:rPr lang="en-US" smtClean="0"/>
              <a:t>12</a:t>
            </a:fld>
            <a:endParaRPr lang="en-US" dirty="0"/>
          </a:p>
        </p:txBody>
      </p:sp>
    </p:spTree>
    <p:extLst>
      <p:ext uri="{BB962C8B-B14F-4D97-AF65-F5344CB8AC3E}">
        <p14:creationId xmlns:p14="http://schemas.microsoft.com/office/powerpoint/2010/main" val="923406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a:t>
            </a:r>
            <a:r>
              <a:rPr lang="en-US" baseline="0" dirty="0" smtClean="0"/>
              <a:t> 0</a:t>
            </a:r>
          </a:p>
          <a:p>
            <a:endParaRPr lang="en-US" baseline="0" dirty="0" smtClean="0"/>
          </a:p>
          <a:p>
            <a:r>
              <a:rPr lang="en-US" sz="1200" kern="1200" dirty="0" smtClean="0">
                <a:solidFill>
                  <a:schemeClr val="tx1"/>
                </a:solidFill>
                <a:effectLst/>
                <a:latin typeface="+mn-lt"/>
                <a:ea typeface="+mn-ea"/>
                <a:cs typeface="+mn-cs"/>
              </a:rPr>
              <a:t>Transition Slide to Health and Nutrition Component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Sure Start Program Guide: Chapters 2 &amp; 3</a:t>
            </a:r>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13</a:t>
            </a:fld>
            <a:endParaRPr lang="en-US" dirty="0"/>
          </a:p>
        </p:txBody>
      </p:sp>
    </p:spTree>
    <p:extLst>
      <p:ext uri="{BB962C8B-B14F-4D97-AF65-F5344CB8AC3E}">
        <p14:creationId xmlns:p14="http://schemas.microsoft.com/office/powerpoint/2010/main" val="1172614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3 minute</a:t>
            </a:r>
          </a:p>
          <a:p>
            <a:endParaRPr lang="en-US" dirty="0" smtClean="0"/>
          </a:p>
          <a:p>
            <a:r>
              <a:rPr lang="en-US" dirty="0" smtClean="0"/>
              <a:t>The are 6</a:t>
            </a:r>
            <a:r>
              <a:rPr lang="en-US" baseline="0" dirty="0" smtClean="0"/>
              <a:t> standards in the Health component</a:t>
            </a:r>
          </a:p>
          <a:p>
            <a:endParaRPr lang="en-US" dirty="0" smtClean="0"/>
          </a:p>
          <a:p>
            <a:r>
              <a:rPr lang="en-US" dirty="0" smtClean="0"/>
              <a:t>Summary of the goals</a:t>
            </a:r>
            <a:r>
              <a:rPr lang="en-US" baseline="0" dirty="0" smtClean="0"/>
              <a:t> of the comprehensive Health Component:</a:t>
            </a:r>
          </a:p>
          <a:p>
            <a:pPr marL="171450" indent="-171450">
              <a:buFont typeface="Arial" panose="020B0604020202020204" pitchFamily="34" charset="0"/>
              <a:buChar char="•"/>
            </a:pPr>
            <a:r>
              <a:rPr lang="en-US" baseline="0" dirty="0" smtClean="0"/>
              <a:t>Provide a comprehensive health services program to include preventive health care, early intervention, and support families to ensure that Sure Start students have the services to assist with growth and development as well as social and academic competence. </a:t>
            </a:r>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14</a:t>
            </a:fld>
            <a:endParaRPr lang="en-US" dirty="0"/>
          </a:p>
        </p:txBody>
      </p:sp>
    </p:spTree>
    <p:extLst>
      <p:ext uri="{BB962C8B-B14F-4D97-AF65-F5344CB8AC3E}">
        <p14:creationId xmlns:p14="http://schemas.microsoft.com/office/powerpoint/2010/main" val="1265804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3 minutes</a:t>
            </a:r>
          </a:p>
          <a:p>
            <a:endParaRPr lang="en-US" dirty="0" smtClean="0"/>
          </a:p>
          <a:p>
            <a:r>
              <a:rPr lang="en-US" sz="1200" b="0" kern="1200" dirty="0" smtClean="0">
                <a:solidFill>
                  <a:schemeClr val="tx1"/>
                </a:solidFill>
                <a:effectLst/>
                <a:latin typeface="+mn-lt"/>
                <a:ea typeface="+mn-ea"/>
                <a:cs typeface="+mn-cs"/>
              </a:rPr>
              <a:t>There are 5 standards </a:t>
            </a:r>
          </a:p>
          <a:p>
            <a:r>
              <a:rPr lang="en-US" sz="1200" b="0"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of t</a:t>
            </a:r>
            <a:r>
              <a:rPr lang="en-US" dirty="0" smtClean="0"/>
              <a:t>he Goal of the nutrition</a:t>
            </a:r>
            <a:r>
              <a:rPr lang="en-US" baseline="0" dirty="0" smtClean="0"/>
              <a:t> component is to :</a:t>
            </a:r>
          </a:p>
          <a:p>
            <a:r>
              <a:rPr lang="en-US" baseline="0" dirty="0" smtClean="0"/>
              <a:t>Ensure that students are provided with a nutritional lunch and snacks in an environment that provides an opportunity for learning (family style dining), and to support children and families in education and understanding of interrelationships of nutrition and growth and development.  </a:t>
            </a:r>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15</a:t>
            </a:fld>
            <a:endParaRPr lang="en-US" dirty="0"/>
          </a:p>
        </p:txBody>
      </p:sp>
    </p:spTree>
    <p:extLst>
      <p:ext uri="{BB962C8B-B14F-4D97-AF65-F5344CB8AC3E}">
        <p14:creationId xmlns:p14="http://schemas.microsoft.com/office/powerpoint/2010/main" val="3189369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10 minutes</a:t>
            </a:r>
          </a:p>
          <a:p>
            <a:endParaRPr lang="en-US" b="1" dirty="0" smtClean="0"/>
          </a:p>
          <a:p>
            <a:r>
              <a:rPr lang="en-US" b="1" dirty="0" smtClean="0"/>
              <a:t>Handout</a:t>
            </a:r>
            <a:r>
              <a:rPr lang="en-US" dirty="0" smtClean="0"/>
              <a:t>: New Medical/Dental</a:t>
            </a:r>
            <a:r>
              <a:rPr lang="en-US" baseline="0" dirty="0" smtClean="0"/>
              <a:t> Form (DRAFT-At Pentagon for approval)</a:t>
            </a:r>
          </a:p>
          <a:p>
            <a:endParaRPr lang="en-US" dirty="0" smtClean="0"/>
          </a:p>
          <a:p>
            <a:r>
              <a:rPr lang="en-US" dirty="0" smtClean="0"/>
              <a:t>SS</a:t>
            </a:r>
            <a:r>
              <a:rPr lang="en-US" baseline="0" dirty="0" smtClean="0"/>
              <a:t> requires dental and medical screenings.  These are done within the first 45 days of starting school.  The nurse completes the vision and hearing screenings, as well as the height and weight portion of the medical screening.  This portion of the guide was written in collaboration with the DoDEA HQ Nurse ISS, and maybe be a change for some locations but this has been the practice for most locations. In some locations nurses do one or two screenings per day, in other locations Sure Start is included in the screenings that are coordinated with local Medical Commands for other grade levels. Since most nurses have a working relationship with local Medical Treatment Facilities (MTF), the nurse should collaborate with Sure Start staff to ensure that the needs of the program are communicated to the medical and dental community.  All medical/dental forms and records kept in the School Health Office and noted in the SIS as necessary. </a:t>
            </a:r>
          </a:p>
          <a:p>
            <a:endParaRPr lang="en-US" baseline="0" dirty="0" smtClean="0"/>
          </a:p>
          <a:p>
            <a:r>
              <a:rPr lang="en-US" dirty="0" smtClean="0"/>
              <a:t>SS provides at no</a:t>
            </a:r>
            <a:r>
              <a:rPr lang="en-US" baseline="0" dirty="0" smtClean="0"/>
              <a:t> cost to families two snacks and school lunch.  </a:t>
            </a:r>
            <a:r>
              <a:rPr lang="en-US" baseline="0" dirty="0" smtClean="0"/>
              <a:t>Sure Start students will categorically eligible for free lunch by their participation in the Sure Start program. *note: Categorical eligibility does NOT apply to siblings, families must apply for free or reduced lunch for older siblings.    Our </a:t>
            </a:r>
            <a:r>
              <a:rPr lang="en-US" baseline="0" dirty="0" smtClean="0"/>
              <a:t>snacks are provided through a separate fund and purchased throughout the year.  Lunch is family style and in the classroom, not the cafeteria.   The appropriate curriculum materials for family style dining includes child-sized plates, cups, utensils, and serving bowls.  This allows for children to develop their hand-eye coordination, fine motor skills, and developing social skills.  The principal works collaborative with the Sure Start teacher and cafeteria manager for coordination of the logistics of the SS lunch program with the food service provider including delivery of lunches and cleaning of dishes.  To continue dental health practice and learning, students in SS brush teeth.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Things to consider with the snack fund:  the non-food items that are currently allowed on the purchasing list CAN be provided by the school or purchased through priority one curriculum items.  IF they are done this way, it saves money on our snack list which gives more money to buy the more expensive fresh foods like fruit or veggies.    The more we spend from our snack fund on non-food items, the less variety and focus on healthy snacks we focus on.  Many times our families are guided by our program in healthy eating habits.  We are to provide one half of the child’s nutritional needs. </a:t>
            </a:r>
            <a:endParaRPr lang="en-US"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cleaning contract needs to be reviewed annually since there are extra services provided to the SS program to ensure health and safety standards.  For example the carpets are to be deep cleaned twice a year, bathrooms should be cleaned more frequently, and cleaning should occur after lunch.  This helps keep our rooms clean, sanitized, and healthy for our students who spend nearly the entire day, every day, in our classroom.  This is their learning environment for the day. </a:t>
            </a:r>
            <a:r>
              <a:rPr lang="en-US" baseline="0" dirty="0" smtClean="0">
                <a:sym typeface="Wingdings" panose="05000000000000000000" pitchFamily="2" charset="2"/>
              </a:rPr>
              <a:t></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Fund for snacks and snack related materials- Chat about the frequency that teachers may need to shop due to the need for dairy, fresh fruit and veggies.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KEY POINTS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r>
              <a:rPr lang="en-US" sz="1200" b="1" kern="1200" dirty="0" smtClean="0">
                <a:solidFill>
                  <a:schemeClr val="tx1"/>
                </a:solidFill>
                <a:effectLst/>
                <a:latin typeface="+mn-lt"/>
                <a:ea typeface="+mn-ea"/>
                <a:cs typeface="+mn-cs"/>
              </a:rPr>
              <a:t>The Health Component </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Sure Start students must have a Medical &amp; Dental Examination as a condition of enrollment. </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Nurse responsibilities: height, weight, vision, hearing screenings- entered in the SIS</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Work collaboratively with Sure Start staff to communicate program needs to MTF</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Sure Start students brush their teeth </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Cleaning Contract:</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Carpets cleaned twice a year</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Bathrooms cleaned more frequently (after lunch)</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Trash emptied after lunch</a:t>
            </a:r>
            <a:endParaRPr lang="en-US" sz="16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Nutrition Component</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Sure Start students are provided lunch and 2 snacks each day</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Parents are required to fill out the Free and Reduced Lunch Application and follow local procedures for creating an account. This is a PRECONDITION for ENROLLMENT. </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Snack and related materials should receive funds and purchased at the school level through the GPC process. (Some things to think about is how frequently the teacher needs to shop- This may be monthly or bi-weekly)</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Family Style Dining- Is part of the curriculum and is instructional time. </a:t>
            </a:r>
            <a:endParaRPr lang="en-US" dirty="0" smtClean="0"/>
          </a:p>
        </p:txBody>
      </p:sp>
      <p:sp>
        <p:nvSpPr>
          <p:cNvPr id="4" name="Slide Number Placeholder 3"/>
          <p:cNvSpPr>
            <a:spLocks noGrp="1"/>
          </p:cNvSpPr>
          <p:nvPr>
            <p:ph type="sldNum" sz="quarter" idx="10"/>
          </p:nvPr>
        </p:nvSpPr>
        <p:spPr/>
        <p:txBody>
          <a:bodyPr/>
          <a:lstStyle/>
          <a:p>
            <a:fld id="{DCDA9786-654B-4303-B6A2-4D6545D04C98}" type="slidenum">
              <a:rPr lang="en-US" smtClean="0"/>
              <a:t>16</a:t>
            </a:fld>
            <a:endParaRPr lang="en-US" dirty="0"/>
          </a:p>
        </p:txBody>
      </p:sp>
    </p:spTree>
    <p:extLst>
      <p:ext uri="{BB962C8B-B14F-4D97-AF65-F5344CB8AC3E}">
        <p14:creationId xmlns:p14="http://schemas.microsoft.com/office/powerpoint/2010/main" val="3770609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10 minutes</a:t>
            </a:r>
          </a:p>
          <a:p>
            <a:endParaRPr lang="en-US" dirty="0" smtClean="0"/>
          </a:p>
          <a:p>
            <a:r>
              <a:rPr lang="en-US" b="1" dirty="0" smtClean="0"/>
              <a:t>Handouts</a:t>
            </a:r>
            <a:r>
              <a:rPr lang="en-US" dirty="0" smtClean="0"/>
              <a:t>:</a:t>
            </a:r>
          </a:p>
          <a:p>
            <a:pPr marL="228600" marR="0" indent="-228600" algn="l" defTabSz="914400" rtl="0" eaLnBrk="1" fontAlgn="base" latinLnBrk="0" hangingPunct="1">
              <a:lnSpc>
                <a:spcPct val="100000"/>
              </a:lnSpc>
              <a:spcBef>
                <a:spcPct val="30000"/>
              </a:spcBef>
              <a:spcAft>
                <a:spcPct val="0"/>
              </a:spcAft>
              <a:buClrTx/>
              <a:buSzTx/>
              <a:buFont typeface="+mj-lt"/>
              <a:buAutoNum type="arabicParenR"/>
              <a:tabLst/>
              <a:defRPr/>
            </a:pPr>
            <a:r>
              <a:rPr lang="en-US" sz="1200" dirty="0" smtClean="0"/>
              <a:t>Healthy Snack List</a:t>
            </a:r>
          </a:p>
          <a:p>
            <a:pPr marL="228600" marR="0" indent="-228600" algn="l" defTabSz="914400" rtl="0" eaLnBrk="1" fontAlgn="base" latinLnBrk="0" hangingPunct="1">
              <a:lnSpc>
                <a:spcPct val="100000"/>
              </a:lnSpc>
              <a:spcBef>
                <a:spcPct val="30000"/>
              </a:spcBef>
              <a:spcAft>
                <a:spcPct val="0"/>
              </a:spcAft>
              <a:buClrTx/>
              <a:buSzTx/>
              <a:buFont typeface="+mj-lt"/>
              <a:buAutoNum type="arabicParenR"/>
              <a:tabLst/>
              <a:defRPr/>
            </a:pPr>
            <a:r>
              <a:rPr lang="en-US" sz="1200" dirty="0" smtClean="0"/>
              <a:t>Sure Start Approved Shopping List For Snacks </a:t>
            </a:r>
            <a:r>
              <a:rPr lang="en-US" baseline="0" dirty="0" smtClean="0"/>
              <a:t>(Provide after participants complete the Healthy Snacking)</a:t>
            </a:r>
            <a:endParaRPr lang="en-US" sz="1200" dirty="0" smtClean="0"/>
          </a:p>
          <a:p>
            <a:endParaRPr lang="en-US" baseline="0" dirty="0" smtClean="0"/>
          </a:p>
          <a:p>
            <a:r>
              <a:rPr lang="en-US" sz="1200" kern="1200" dirty="0" smtClean="0">
                <a:solidFill>
                  <a:schemeClr val="tx1"/>
                </a:solidFill>
                <a:effectLst/>
                <a:latin typeface="+mn-lt"/>
                <a:ea typeface="+mn-ea"/>
                <a:cs typeface="+mn-cs"/>
              </a:rPr>
              <a:t>Activity: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Provide a handout of snack options and have participants circle snacks that are not appropriate. Discussion around results.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Provide handout of approved purchase list</a:t>
            </a:r>
          </a:p>
          <a:p>
            <a:r>
              <a:rPr lang="en-US" sz="1200" kern="1200" dirty="0" smtClean="0">
                <a:solidFill>
                  <a:schemeClr val="tx1"/>
                </a:solidFill>
                <a:effectLst/>
                <a:latin typeface="+mn-lt"/>
                <a:ea typeface="+mn-ea"/>
                <a:cs typeface="+mn-cs"/>
              </a:rPr>
              <a:t>HO: Approved purchase list</a:t>
            </a:r>
          </a:p>
          <a:p>
            <a:r>
              <a:rPr lang="en-US" sz="1200" kern="1200" dirty="0" smtClean="0">
                <a:solidFill>
                  <a:schemeClr val="tx1"/>
                </a:solidFill>
                <a:effectLst/>
                <a:latin typeface="+mn-lt"/>
                <a:ea typeface="+mn-ea"/>
                <a:cs typeface="+mn-cs"/>
              </a:rPr>
              <a:t>HO: Appropriate Snack handouts</a:t>
            </a:r>
          </a:p>
          <a:p>
            <a:endParaRPr lang="en-US" dirty="0"/>
          </a:p>
        </p:txBody>
      </p:sp>
      <p:sp>
        <p:nvSpPr>
          <p:cNvPr id="4" name="Slide Number Placeholder 3"/>
          <p:cNvSpPr>
            <a:spLocks noGrp="1"/>
          </p:cNvSpPr>
          <p:nvPr>
            <p:ph type="sldNum" sz="quarter" idx="10"/>
          </p:nvPr>
        </p:nvSpPr>
        <p:spPr/>
        <p:txBody>
          <a:bodyPr/>
          <a:lstStyle/>
          <a:p>
            <a:fld id="{DCDA9786-654B-4303-B6A2-4D6545D04C98}" type="slidenum">
              <a:rPr lang="en-US" smtClean="0"/>
              <a:t>17</a:t>
            </a:fld>
            <a:endParaRPr lang="en-US" dirty="0"/>
          </a:p>
        </p:txBody>
      </p:sp>
    </p:spTree>
    <p:extLst>
      <p:ext uri="{BB962C8B-B14F-4D97-AF65-F5344CB8AC3E}">
        <p14:creationId xmlns:p14="http://schemas.microsoft.com/office/powerpoint/2010/main" val="3935501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0 minutes</a:t>
            </a:r>
          </a:p>
          <a:p>
            <a:endParaRPr lang="en-US" dirty="0" smtClean="0"/>
          </a:p>
          <a:p>
            <a:r>
              <a:rPr lang="en-US" dirty="0" smtClean="0"/>
              <a:t>Transition Slide</a:t>
            </a:r>
            <a:r>
              <a:rPr lang="en-US" baseline="0" dirty="0" smtClean="0"/>
              <a:t> to Social Services Component</a:t>
            </a:r>
          </a:p>
          <a:p>
            <a:endParaRPr lang="en-US" baseline="0" dirty="0" smtClean="0"/>
          </a:p>
          <a:p>
            <a:r>
              <a:rPr lang="en-US" sz="1200" kern="1200" dirty="0" smtClean="0">
                <a:solidFill>
                  <a:schemeClr val="tx1"/>
                </a:solidFill>
                <a:effectLst/>
                <a:latin typeface="+mn-lt"/>
                <a:ea typeface="+mn-ea"/>
                <a:cs typeface="+mn-cs"/>
              </a:rPr>
              <a:t>Sure Start Program Guide: Chapter 4</a:t>
            </a:r>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18</a:t>
            </a:fld>
            <a:endParaRPr lang="en-US" dirty="0"/>
          </a:p>
        </p:txBody>
      </p:sp>
    </p:spTree>
    <p:extLst>
      <p:ext uri="{BB962C8B-B14F-4D97-AF65-F5344CB8AC3E}">
        <p14:creationId xmlns:p14="http://schemas.microsoft.com/office/powerpoint/2010/main" val="3762081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Time 5 minutes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r>
              <a:rPr lang="en-US" sz="1200" b="1" kern="1200" dirty="0" smtClean="0">
                <a:solidFill>
                  <a:schemeClr val="tx1"/>
                </a:solidFill>
                <a:effectLst/>
                <a:latin typeface="+mn-lt"/>
                <a:ea typeface="+mn-ea"/>
                <a:cs typeface="+mn-cs"/>
              </a:rPr>
              <a:t>There are 5 standards</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Summary</a:t>
            </a:r>
            <a:r>
              <a:rPr lang="en-US" sz="1200" kern="1200" dirty="0" smtClean="0">
                <a:solidFill>
                  <a:schemeClr val="tx1"/>
                </a:solidFill>
                <a:effectLst/>
                <a:latin typeface="+mn-lt"/>
                <a:ea typeface="+mn-ea"/>
                <a:cs typeface="+mn-cs"/>
              </a:rPr>
              <a:t> of the goals for the Social Service component are </a:t>
            </a:r>
          </a:p>
          <a:p>
            <a:pPr lvl="0"/>
            <a:r>
              <a:rPr lang="en-US" sz="1200" kern="1200" dirty="0" smtClean="0">
                <a:solidFill>
                  <a:schemeClr val="tx1"/>
                </a:solidFill>
                <a:effectLst/>
                <a:latin typeface="+mn-lt"/>
                <a:ea typeface="+mn-ea"/>
                <a:cs typeface="+mn-cs"/>
              </a:rPr>
              <a:t>To reach as many children as possible through outreach and recruitment, and to support and assist families to improve the condition and quality of family life, and provide information about community services and resources.</a:t>
            </a:r>
          </a:p>
          <a:p>
            <a:r>
              <a:rPr lang="en-US" sz="1200" kern="1200" dirty="0" smtClean="0">
                <a:solidFill>
                  <a:schemeClr val="tx1"/>
                </a:solidFill>
                <a:effectLst/>
                <a:latin typeface="+mn-lt"/>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As stated earlier relationships are paramount to this program. The effective implementation of the program standards require extensive interpersonal skills such as developing partnerships, establishing rapport with colleagues, parents and community.  </a:t>
            </a:r>
            <a:endParaRPr lang="en-US" dirty="0" smtClean="0"/>
          </a:p>
          <a:p>
            <a:endParaRPr lang="en-US" baseline="0" dirty="0" smtClean="0"/>
          </a:p>
          <a:p>
            <a:r>
              <a:rPr lang="en-US" baseline="0" dirty="0" smtClean="0"/>
              <a:t>This is important because SS requires partnership with many agencies in the military community which provide services to our students and families in SS.   Also, command needs to understand how they can  support the Sure Start program by allowing  parents to complete participation hours.   By supporting the military member, this encourages and builds on the child’s success in school.  </a:t>
            </a:r>
          </a:p>
          <a:p>
            <a:endParaRPr lang="en-US" baseline="0" dirty="0" smtClean="0"/>
          </a:p>
          <a:p>
            <a:r>
              <a:rPr lang="en-US" sz="1200" b="1" kern="1200" dirty="0" smtClean="0">
                <a:solidFill>
                  <a:schemeClr val="tx1"/>
                </a:solidFill>
                <a:effectLst/>
                <a:latin typeface="+mn-lt"/>
                <a:ea typeface="+mn-ea"/>
                <a:cs typeface="+mn-cs"/>
              </a:rPr>
              <a:t>KEY POINT: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success of the Sure Start program depends on relationships with colleagues, families, commands and community partnerships.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CDA9786-654B-4303-B6A2-4D6545D04C98}" type="slidenum">
              <a:rPr lang="en-US" smtClean="0"/>
              <a:t>19</a:t>
            </a:fld>
            <a:endParaRPr lang="en-US" dirty="0"/>
          </a:p>
        </p:txBody>
      </p:sp>
    </p:spTree>
    <p:extLst>
      <p:ext uri="{BB962C8B-B14F-4D97-AF65-F5344CB8AC3E}">
        <p14:creationId xmlns:p14="http://schemas.microsoft.com/office/powerpoint/2010/main" val="266561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TIME: 3 minutes</a:t>
            </a:r>
          </a:p>
          <a:p>
            <a:pPr lvl="0"/>
            <a:endParaRPr lang="en-US" dirty="0" smtClean="0"/>
          </a:p>
          <a:p>
            <a:pPr lvl="0"/>
            <a:r>
              <a:rPr lang="en-US" dirty="0" smtClean="0"/>
              <a:t>Participants will understand…</a:t>
            </a:r>
          </a:p>
          <a:p>
            <a:pPr marL="628650" lvl="1" indent="-171450">
              <a:buFont typeface="Wingdings" panose="05000000000000000000" pitchFamily="2" charset="2"/>
              <a:buChar char="q"/>
            </a:pPr>
            <a:r>
              <a:rPr lang="en-US" dirty="0" smtClean="0"/>
              <a:t>That DoDEA Sure Start Program is a high-quality, comprehensive and unique preschool program for a targeted-population in overseas locations.</a:t>
            </a:r>
          </a:p>
          <a:p>
            <a:pPr marL="628650" lvl="1" indent="-171450">
              <a:buFont typeface="Wingdings" panose="05000000000000000000" pitchFamily="2" charset="2"/>
              <a:buChar char="q"/>
            </a:pPr>
            <a:r>
              <a:rPr lang="en-US" dirty="0" smtClean="0"/>
              <a:t>The administrator’s role in implementation of the Sure Start Program at their school. </a:t>
            </a:r>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2</a:t>
            </a:fld>
            <a:endParaRPr lang="en-US" dirty="0"/>
          </a:p>
        </p:txBody>
      </p:sp>
    </p:spTree>
    <p:extLst>
      <p:ext uri="{BB962C8B-B14F-4D97-AF65-F5344CB8AC3E}">
        <p14:creationId xmlns:p14="http://schemas.microsoft.com/office/powerpoint/2010/main" val="3768902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Time 0 minutes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Transition Slide to Parent Involvement Component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Sure Start Program Guide: Chapter 5</a:t>
            </a:r>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20</a:t>
            </a:fld>
            <a:endParaRPr lang="en-US" dirty="0"/>
          </a:p>
        </p:txBody>
      </p:sp>
    </p:spTree>
    <p:extLst>
      <p:ext uri="{BB962C8B-B14F-4D97-AF65-F5344CB8AC3E}">
        <p14:creationId xmlns:p14="http://schemas.microsoft.com/office/powerpoint/2010/main" val="1292353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Time</a:t>
            </a:r>
            <a:r>
              <a:rPr lang="en-US" sz="1200" b="0" kern="1200" baseline="0" dirty="0" smtClean="0">
                <a:solidFill>
                  <a:schemeClr val="tx1"/>
                </a:solidFill>
                <a:effectLst/>
                <a:latin typeface="+mn-lt"/>
                <a:ea typeface="+mn-ea"/>
                <a:cs typeface="+mn-cs"/>
              </a:rPr>
              <a:t> 3 minutes</a:t>
            </a:r>
          </a:p>
          <a:p>
            <a:endParaRPr lang="en-US" sz="1200" b="0" kern="1200" baseline="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There</a:t>
            </a:r>
            <a:r>
              <a:rPr lang="en-US" sz="1200" b="0" kern="1200" baseline="0" dirty="0" smtClean="0">
                <a:solidFill>
                  <a:schemeClr val="tx1"/>
                </a:solidFill>
                <a:effectLst/>
                <a:latin typeface="+mn-lt"/>
                <a:ea typeface="+mn-ea"/>
                <a:cs typeface="+mn-cs"/>
              </a:rPr>
              <a:t> are 3 program standards</a:t>
            </a:r>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Summary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the goals of the comprehensive parent component are to partner with and support parents in their role and influence in their child’s education, providing families opportunities to learn and grow. </a:t>
            </a:r>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21</a:t>
            </a:fld>
            <a:endParaRPr lang="en-US" dirty="0"/>
          </a:p>
        </p:txBody>
      </p:sp>
    </p:spTree>
    <p:extLst>
      <p:ext uri="{BB962C8B-B14F-4D97-AF65-F5344CB8AC3E}">
        <p14:creationId xmlns:p14="http://schemas.microsoft.com/office/powerpoint/2010/main" val="2914544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dirty="0" smtClean="0"/>
              <a:t>Time</a:t>
            </a:r>
            <a:r>
              <a:rPr lang="en-US" baseline="0" dirty="0" smtClean="0"/>
              <a:t> 5 minutes</a:t>
            </a:r>
          </a:p>
          <a:p>
            <a:pPr marL="0" indent="0" algn="l">
              <a:buNone/>
            </a:pPr>
            <a:endParaRPr lang="en-US" baseline="0" dirty="0" smtClean="0"/>
          </a:p>
          <a:p>
            <a:pPr marL="0" indent="0" algn="l">
              <a:buNone/>
            </a:pPr>
            <a:r>
              <a:rPr lang="en-US" b="1" dirty="0" smtClean="0"/>
              <a:t>Handout</a:t>
            </a:r>
            <a:r>
              <a:rPr lang="en-US" dirty="0" smtClean="0"/>
              <a:t>:</a:t>
            </a:r>
          </a:p>
          <a:p>
            <a:pPr marL="228600" indent="-228600" algn="l">
              <a:buFont typeface="+mj-lt"/>
              <a:buAutoNum type="arabicParenR"/>
            </a:pPr>
            <a:r>
              <a:rPr lang="en-US" dirty="0" smtClean="0"/>
              <a:t>Parent Statement of Understanding</a:t>
            </a:r>
          </a:p>
          <a:p>
            <a:pPr marL="0" indent="0" algn="l">
              <a:buNone/>
            </a:pPr>
            <a:endParaRPr lang="en-US" dirty="0" smtClean="0"/>
          </a:p>
          <a:p>
            <a:r>
              <a:rPr lang="en-US" dirty="0" smtClean="0"/>
              <a:t>A condition</a:t>
            </a:r>
            <a:r>
              <a:rPr lang="en-US" baseline="0" dirty="0" smtClean="0"/>
              <a:t> of SS enrollment is that parents have agreed to volunteer 30 hours, per parent  and 60hrs per family(2 parent households).  This builds the partnership that SS is built on between home and school.  Additionally, parents are committed to attending four parent education meetings per year as well as the required four conferences/home visits.  The parent meetings provide opportunity for the SS teacher to address appropriate topics that can positively impact the child’s family.  </a:t>
            </a:r>
          </a:p>
          <a:p>
            <a:endParaRPr lang="en-US" baseline="0" dirty="0" smtClean="0"/>
          </a:p>
          <a:p>
            <a:r>
              <a:rPr lang="en-US" sz="1200" b="1" kern="1200" dirty="0" smtClean="0">
                <a:solidFill>
                  <a:schemeClr val="tx1"/>
                </a:solidFill>
                <a:effectLst/>
                <a:latin typeface="+mn-lt"/>
                <a:ea typeface="+mn-ea"/>
                <a:cs typeface="+mn-cs"/>
              </a:rPr>
              <a:t>Requirements of Parents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Attend orientation</a:t>
            </a:r>
          </a:p>
          <a:p>
            <a:pPr lvl="0"/>
            <a:r>
              <a:rPr lang="en-US" sz="1200" kern="1200" dirty="0" smtClean="0">
                <a:solidFill>
                  <a:schemeClr val="tx1"/>
                </a:solidFill>
                <a:effectLst/>
                <a:latin typeface="+mn-lt"/>
                <a:ea typeface="+mn-ea"/>
                <a:cs typeface="+mn-cs"/>
              </a:rPr>
              <a:t>Participate in Home visits</a:t>
            </a:r>
          </a:p>
          <a:p>
            <a:pPr lvl="0"/>
            <a:r>
              <a:rPr lang="en-US" sz="1200" kern="1200" dirty="0" smtClean="0">
                <a:solidFill>
                  <a:schemeClr val="tx1"/>
                </a:solidFill>
                <a:effectLst/>
                <a:latin typeface="+mn-lt"/>
                <a:ea typeface="+mn-ea"/>
                <a:cs typeface="+mn-cs"/>
              </a:rPr>
              <a:t>Attend Parent Conferences</a:t>
            </a:r>
          </a:p>
          <a:p>
            <a:pPr lvl="0"/>
            <a:r>
              <a:rPr lang="en-US" sz="1200" kern="1200" dirty="0" smtClean="0">
                <a:solidFill>
                  <a:schemeClr val="tx1"/>
                </a:solidFill>
                <a:effectLst/>
                <a:latin typeface="+mn-lt"/>
                <a:ea typeface="+mn-ea"/>
                <a:cs typeface="+mn-cs"/>
              </a:rPr>
              <a:t>Participation Hours (30 per parent)</a:t>
            </a:r>
          </a:p>
          <a:p>
            <a:pPr lvl="0"/>
            <a:r>
              <a:rPr lang="en-US" sz="1200" kern="1200" dirty="0" smtClean="0">
                <a:solidFill>
                  <a:schemeClr val="tx1"/>
                </a:solidFill>
                <a:effectLst/>
                <a:latin typeface="+mn-lt"/>
                <a:ea typeface="+mn-ea"/>
                <a:cs typeface="+mn-cs"/>
              </a:rPr>
              <a:t>Attend Parent Education Meetings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POINT: The goal of these </a:t>
            </a:r>
            <a:r>
              <a:rPr lang="en-US" sz="1200" b="1" u="sng" kern="1200" dirty="0" smtClean="0">
                <a:solidFill>
                  <a:schemeClr val="tx1"/>
                </a:solidFill>
                <a:effectLst/>
                <a:latin typeface="+mn-lt"/>
                <a:ea typeface="+mn-ea"/>
                <a:cs typeface="+mn-cs"/>
              </a:rPr>
              <a:t>instructional interactions </a:t>
            </a:r>
            <a:r>
              <a:rPr lang="en-US" sz="1200" b="1" kern="1200" dirty="0" smtClean="0">
                <a:solidFill>
                  <a:schemeClr val="tx1"/>
                </a:solidFill>
                <a:effectLst/>
                <a:latin typeface="+mn-lt"/>
                <a:ea typeface="+mn-ea"/>
                <a:cs typeface="+mn-cs"/>
              </a:rPr>
              <a:t>is to educate, support and assist parents in their lifetime role in the growth, development and education of their child.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“Volunteer</a:t>
            </a:r>
            <a:r>
              <a:rPr lang="en-US" sz="1200" b="1" kern="1200" baseline="0" dirty="0" smtClean="0">
                <a:solidFill>
                  <a:schemeClr val="tx1"/>
                </a:solidFill>
                <a:effectLst/>
                <a:latin typeface="+mn-lt"/>
                <a:ea typeface="+mn-ea"/>
                <a:cs typeface="+mn-cs"/>
              </a:rPr>
              <a:t>” has been changed to parent participation hours. We want parent participating in their child’s education. </a:t>
            </a:r>
            <a:endParaRPr lang="en-US" dirty="0"/>
          </a:p>
        </p:txBody>
      </p:sp>
      <p:sp>
        <p:nvSpPr>
          <p:cNvPr id="4" name="Slide Number Placeholder 3"/>
          <p:cNvSpPr>
            <a:spLocks noGrp="1"/>
          </p:cNvSpPr>
          <p:nvPr>
            <p:ph type="sldNum" sz="quarter" idx="10"/>
          </p:nvPr>
        </p:nvSpPr>
        <p:spPr/>
        <p:txBody>
          <a:bodyPr/>
          <a:lstStyle/>
          <a:p>
            <a:fld id="{DCDA9786-654B-4303-B6A2-4D6545D04C98}" type="slidenum">
              <a:rPr lang="en-US" smtClean="0"/>
              <a:t>22</a:t>
            </a:fld>
            <a:endParaRPr lang="en-US" dirty="0"/>
          </a:p>
        </p:txBody>
      </p:sp>
    </p:spTree>
    <p:extLst>
      <p:ext uri="{BB962C8B-B14F-4D97-AF65-F5344CB8AC3E}">
        <p14:creationId xmlns:p14="http://schemas.microsoft.com/office/powerpoint/2010/main" val="2002928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0 minutes</a:t>
            </a:r>
          </a:p>
          <a:p>
            <a:endParaRPr lang="en-US" dirty="0" smtClean="0"/>
          </a:p>
          <a:p>
            <a:r>
              <a:rPr lang="en-US" sz="1200" kern="1200" dirty="0" smtClean="0">
                <a:solidFill>
                  <a:schemeClr val="tx1"/>
                </a:solidFill>
                <a:effectLst/>
                <a:latin typeface="+mn-lt"/>
                <a:ea typeface="+mn-ea"/>
                <a:cs typeface="+mn-cs"/>
              </a:rPr>
              <a:t>Transition Slide to Roles and Responsibilities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Sure Start Program Guide: Chapter 6</a:t>
            </a:r>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23</a:t>
            </a:fld>
            <a:endParaRPr lang="en-US" dirty="0"/>
          </a:p>
        </p:txBody>
      </p:sp>
    </p:spTree>
    <p:extLst>
      <p:ext uri="{BB962C8B-B14F-4D97-AF65-F5344CB8AC3E}">
        <p14:creationId xmlns:p14="http://schemas.microsoft.com/office/powerpoint/2010/main" val="3106820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Time 10 minutes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Handout</a:t>
            </a:r>
            <a:r>
              <a:rPr lang="en-US" baseline="0" dirty="0" smtClean="0"/>
              <a:t>: </a:t>
            </a:r>
          </a:p>
          <a:p>
            <a:pPr marL="228600" indent="-228600">
              <a:buFont typeface="+mj-lt"/>
              <a:buAutoNum type="arabicParenR"/>
            </a:pPr>
            <a:r>
              <a:rPr lang="en-US" baseline="0" dirty="0" smtClean="0"/>
              <a:t>Roles and Responsibilities for Administrators</a:t>
            </a:r>
          </a:p>
          <a:p>
            <a:pPr marL="0" indent="0">
              <a:buFontTx/>
              <a:buNone/>
            </a:pPr>
            <a:endParaRPr lang="en-US" baseline="0" dirty="0" smtClean="0"/>
          </a:p>
          <a:p>
            <a:pPr marL="0" indent="0">
              <a:buFont typeface="Arial" panose="020B0604020202020204" pitchFamily="34" charset="0"/>
              <a:buNone/>
            </a:pPr>
            <a:r>
              <a:rPr lang="en-US" baseline="0" dirty="0" smtClean="0"/>
              <a:t>Talking Points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Lead discussion around roles and responsibilities and how the principal supports the Sure Start program. Share how DSO ECE ISS supports the Sure Start program as well during the discussion.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Principal:</a:t>
            </a:r>
          </a:p>
          <a:p>
            <a:pPr marL="628650" lvl="1" indent="-171450">
              <a:buFont typeface="Arial" panose="020B0604020202020204" pitchFamily="34" charset="0"/>
              <a:buChar char="•"/>
            </a:pPr>
            <a:r>
              <a:rPr lang="en-US" baseline="0" dirty="0" smtClean="0"/>
              <a:t>Key Responsibilities: Advisory Committee Member, supervise Sure Start staff, support alternate calendar (delayed start, early release, home visits) complete Space and Safety Checklist with SS teacher, collaborate with teacher to complete ECERS, ensure cleaning contract is adequate to support program, budget, command liaison, coordination with cafeteria manager as necessary, transportation coordination. </a:t>
            </a:r>
          </a:p>
          <a:p>
            <a:pPr marL="628650" lvl="1" indent="-171450">
              <a:buFont typeface="Arial" panose="020B0604020202020204" pitchFamily="34" charset="0"/>
              <a:buChar char="•"/>
            </a:pPr>
            <a:r>
              <a:rPr lang="en-US" baseline="0" dirty="0" smtClean="0"/>
              <a:t>One important piece is advertising our program effectively.  A responsibility of the principal is to support the teacher’s efforts advertising for the SS program.  It is especially important during summer months when teachers are usually gone or have not yet arrived.</a:t>
            </a:r>
          </a:p>
          <a:p>
            <a:pPr marL="628650" lvl="1"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There are certain members required on the SS advisory committee: SS teacher, Principal, PSCD teacher, medical/health representative, and social services representative.  The principal helps recruit these members and any other appropriate members from the community.  </a:t>
            </a:r>
          </a:p>
          <a:p>
            <a:pPr marL="171450" indent="-171450">
              <a:buFont typeface="Arial" panose="020B0604020202020204" pitchFamily="34" charset="0"/>
              <a:buChar char="•"/>
            </a:pPr>
            <a:r>
              <a:rPr lang="en-US" baseline="0" dirty="0" smtClean="0"/>
              <a:t>The advisory committee meets at least twice a year: BOY for student selection (no parents should be present during selection) and reviewing the  Sure Start Component Plan and EOY to review for the annual report.  </a:t>
            </a:r>
          </a:p>
          <a:p>
            <a:pPr marL="171450" indent="-171450">
              <a:buFont typeface="Arial" panose="020B0604020202020204" pitchFamily="34" charset="0"/>
              <a:buChar char="•"/>
            </a:pPr>
            <a:r>
              <a:rPr lang="en-US" baseline="0" dirty="0" smtClean="0"/>
              <a:t>Sure Start Component Plan (written in collaboration with Advisory Committee): It is important to include the contingency plan for maintaining the required ratio for the SS classroom when the teacher or paraprofessional is absent and there are no substitutes available.  </a:t>
            </a:r>
          </a:p>
          <a:p>
            <a:pPr marL="0" indent="0">
              <a:buFont typeface="Arial" panose="020B0604020202020204" pitchFamily="34" charset="0"/>
              <a:buNone/>
            </a:pPr>
            <a:r>
              <a:rPr lang="en-US" baseline="0" dirty="0" smtClean="0"/>
              <a:t>  </a:t>
            </a:r>
          </a:p>
          <a:p>
            <a:pPr marL="171450" indent="-171450">
              <a:buFont typeface="Arial" panose="020B0604020202020204" pitchFamily="34" charset="0"/>
              <a:buChar char="•"/>
            </a:pPr>
            <a:r>
              <a:rPr lang="en-US" baseline="0" dirty="0" smtClean="0"/>
              <a:t>EDC application is completed for the SS teacher (40-79 hour band) *If a school has 2 programs both teachers should receive EDC </a:t>
            </a:r>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24</a:t>
            </a:fld>
            <a:endParaRPr lang="en-US" dirty="0"/>
          </a:p>
        </p:txBody>
      </p:sp>
    </p:spTree>
    <p:extLst>
      <p:ext uri="{BB962C8B-B14F-4D97-AF65-F5344CB8AC3E}">
        <p14:creationId xmlns:p14="http://schemas.microsoft.com/office/powerpoint/2010/main" val="933820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0 minutes</a:t>
            </a:r>
          </a:p>
          <a:p>
            <a:endParaRPr lang="en-US" dirty="0" smtClean="0"/>
          </a:p>
          <a:p>
            <a:r>
              <a:rPr lang="en-US" sz="1200" kern="1200" dirty="0" smtClean="0">
                <a:solidFill>
                  <a:schemeClr val="tx1"/>
                </a:solidFill>
                <a:effectLst/>
                <a:latin typeface="+mn-lt"/>
                <a:ea typeface="+mn-ea"/>
                <a:cs typeface="+mn-cs"/>
              </a:rPr>
              <a:t>Transition Slide for Logistics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Sure Start Program Guide: Chapter 7</a:t>
            </a:r>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25</a:t>
            </a:fld>
            <a:endParaRPr lang="en-US" dirty="0"/>
          </a:p>
        </p:txBody>
      </p:sp>
    </p:spTree>
    <p:extLst>
      <p:ext uri="{BB962C8B-B14F-4D97-AF65-F5344CB8AC3E}">
        <p14:creationId xmlns:p14="http://schemas.microsoft.com/office/powerpoint/2010/main" val="1999520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Time 5 minutes</a:t>
            </a:r>
          </a:p>
          <a:p>
            <a:endParaRPr lang="en-US" baseline="0" dirty="0" smtClean="0"/>
          </a:p>
          <a:p>
            <a:r>
              <a:rPr lang="en-US" b="1" baseline="0" dirty="0" smtClean="0"/>
              <a:t>Handouts</a:t>
            </a:r>
            <a:r>
              <a:rPr lang="en-US" baseline="0" dirty="0" smtClean="0"/>
              <a:t>: </a:t>
            </a:r>
          </a:p>
          <a:p>
            <a:pPr marL="228600" indent="-228600">
              <a:buFont typeface="+mj-lt"/>
              <a:buAutoNum type="arabicParenR"/>
            </a:pPr>
            <a:r>
              <a:rPr lang="en-US" baseline="0" dirty="0" smtClean="0"/>
              <a:t>Application Score Sheet</a:t>
            </a:r>
          </a:p>
          <a:p>
            <a:pPr marL="228600" indent="-228600">
              <a:buFont typeface="+mj-lt"/>
              <a:buAutoNum type="arabicParenR"/>
            </a:pPr>
            <a:r>
              <a:rPr lang="en-US" baseline="0" dirty="0" smtClean="0"/>
              <a:t>Mock </a:t>
            </a:r>
            <a:r>
              <a:rPr lang="en-US" baseline="0" dirty="0" smtClean="0"/>
              <a:t>applications</a:t>
            </a:r>
            <a:endParaRPr lang="en-US" baseline="0" dirty="0" smtClean="0">
              <a:solidFill>
                <a:srgbClr val="FF0000"/>
              </a:solidFill>
            </a:endParaRPr>
          </a:p>
          <a:p>
            <a:r>
              <a:rPr lang="en-US" b="1" baseline="0" dirty="0" smtClean="0"/>
              <a:t>Talking Points</a:t>
            </a:r>
            <a:r>
              <a:rPr lang="en-US" baseline="0" dirty="0" smtClean="0"/>
              <a:t>:</a:t>
            </a:r>
          </a:p>
          <a:p>
            <a:r>
              <a:rPr lang="en-US" baseline="0" dirty="0" smtClean="0"/>
              <a:t>Selection:</a:t>
            </a:r>
          </a:p>
          <a:p>
            <a:r>
              <a:rPr lang="en-US" baseline="0" dirty="0" smtClean="0"/>
              <a:t>Sure Start student selection is through the Sure Start Advisory Committee. Sponsors apply for the program; applications are scored and placed in the program by priority band and additional criteria.  </a:t>
            </a:r>
          </a:p>
          <a:p>
            <a:endParaRPr lang="en-US" baseline="0" dirty="0" smtClean="0"/>
          </a:p>
          <a:p>
            <a:r>
              <a:rPr lang="en-US" baseline="0" dirty="0" smtClean="0"/>
              <a:t>The sponsor is the service member whose orders carry  the dependent child. In a dual military family an E4 and E6, the child is on the E6 service member's orders, then the application must be submitted with the E6 as the sponsor. </a:t>
            </a:r>
          </a:p>
          <a:p>
            <a:endParaRPr lang="en-US" baseline="0" dirty="0" smtClean="0"/>
          </a:p>
          <a:p>
            <a:r>
              <a:rPr lang="en-US" baseline="0" dirty="0" smtClean="0"/>
              <a:t>Priority Bands:</a:t>
            </a:r>
          </a:p>
          <a:p>
            <a:r>
              <a:rPr lang="en-US" baseline="0" dirty="0" smtClean="0"/>
              <a:t>When selecting students, the </a:t>
            </a:r>
            <a:r>
              <a:rPr lang="en-US" b="1" baseline="0" dirty="0" smtClean="0"/>
              <a:t>SS advisory committee </a:t>
            </a:r>
            <a:r>
              <a:rPr lang="en-US" baseline="0" dirty="0" smtClean="0"/>
              <a:t>uses priority bands and additional selection criteria to select 18 students. For example, E1-E4 are considered priority one,  E5 is priority two, E6-E7 are priority three,  E8-E9 is priority four.  This program is for Enlisted services members, GS &amp; NAF equivalent; GS &amp; NAF must provide a current LES in order to determine priority. </a:t>
            </a:r>
          </a:p>
          <a:p>
            <a:endParaRPr lang="en-US" baseline="0" dirty="0" smtClean="0"/>
          </a:p>
          <a:p>
            <a:r>
              <a:rPr lang="en-US" baseline="0" dirty="0" smtClean="0"/>
              <a:t>Officers and Warrant Officers are not selected for the program.   Once a child has been accepted into the program, they cannot be removed from the program for any reason.</a:t>
            </a:r>
          </a:p>
          <a:p>
            <a:endParaRPr lang="en-US" dirty="0" smtClean="0"/>
          </a:p>
          <a:p>
            <a:r>
              <a:rPr lang="en-US" dirty="0" smtClean="0"/>
              <a:t>Class Size:</a:t>
            </a:r>
          </a:p>
          <a:p>
            <a:r>
              <a:rPr lang="en-US" dirty="0" smtClean="0"/>
              <a:t>SS is capped at 18 students, however there are two additional slots that can be used for</a:t>
            </a:r>
            <a:r>
              <a:rPr lang="en-US" baseline="0" dirty="0" smtClean="0"/>
              <a:t> emergency placements that can be requested by family services or the chaplain.  These two slots can also be used for placing students who PCS in with prior enrollment in a Sure Start Program. </a:t>
            </a:r>
            <a:r>
              <a:rPr lang="en-US" sz="1200" kern="1200" dirty="0" smtClean="0">
                <a:solidFill>
                  <a:schemeClr val="tx1"/>
                </a:solidFill>
                <a:effectLst/>
                <a:latin typeface="+mn-lt"/>
                <a:ea typeface="+mn-ea"/>
                <a:cs typeface="+mn-cs"/>
              </a:rPr>
              <a:t>Only SURE START students receive placement in the Sure Start program. Head Start and other preschool students are not automatically enrolled if they PCS to the school; the student must apply and meet the eligibility requirements. </a:t>
            </a:r>
            <a:endParaRPr lang="en-US" baseline="0" dirty="0" smtClean="0"/>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**Give </a:t>
            </a:r>
            <a:r>
              <a:rPr lang="en-US" dirty="0" smtClean="0"/>
              <a:t>examples</a:t>
            </a:r>
            <a:r>
              <a:rPr lang="en-US" dirty="0" smtClean="0"/>
              <a:t>, make sure that at least 2 are similar in points to give them a chance to weight the points/consider community need</a:t>
            </a:r>
            <a:r>
              <a:rPr lang="en-US" baseline="0" dirty="0" smtClean="0"/>
              <a:t> then discuss results</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26</a:t>
            </a:fld>
            <a:endParaRPr lang="en-US" dirty="0"/>
          </a:p>
        </p:txBody>
      </p:sp>
    </p:spTree>
    <p:extLst>
      <p:ext uri="{BB962C8B-B14F-4D97-AF65-F5344CB8AC3E}">
        <p14:creationId xmlns:p14="http://schemas.microsoft.com/office/powerpoint/2010/main" val="3862976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Time 10 minutes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Talking Points</a:t>
            </a:r>
          </a:p>
          <a:p>
            <a:pPr marL="171450" indent="-171450">
              <a:buFont typeface="Arial" panose="020B0604020202020204" pitchFamily="34" charset="0"/>
              <a:buChar char="•"/>
            </a:pPr>
            <a:r>
              <a:rPr lang="en-US" baseline="0" dirty="0" smtClean="0"/>
              <a:t>All SS students attend the first day of school, which is 12 days after the start of the school year for students. This provides time for required yearly training for all SS teachers and paraprofessionals.  </a:t>
            </a:r>
          </a:p>
          <a:p>
            <a:pPr marL="171450" indent="-171450">
              <a:buFont typeface="Arial" panose="020B0604020202020204" pitchFamily="34" charset="0"/>
              <a:buChar char="•"/>
            </a:pPr>
            <a:r>
              <a:rPr lang="en-US" baseline="0" dirty="0" smtClean="0"/>
              <a:t>This also allows time for the teacher and principal to begin completion of the ECERS, the SS Program Plan, and the SS Continuous Improvement Plan (formerly the Program Progress Plan).  </a:t>
            </a:r>
          </a:p>
          <a:p>
            <a:pPr marL="171450" indent="-171450">
              <a:buFont typeface="Arial" panose="020B0604020202020204" pitchFamily="34" charset="0"/>
              <a:buChar char="•"/>
            </a:pPr>
            <a:r>
              <a:rPr lang="en-US" baseline="0" dirty="0" smtClean="0"/>
              <a:t>The SS Advisory Board meets to review these forms as well as select students for the year.  </a:t>
            </a:r>
          </a:p>
          <a:p>
            <a:pPr marL="171450" indent="-171450">
              <a:buFont typeface="Arial" panose="020B0604020202020204" pitchFamily="34" charset="0"/>
              <a:buChar char="•"/>
            </a:pPr>
            <a:r>
              <a:rPr lang="en-US" baseline="0" dirty="0" smtClean="0"/>
              <a:t>Parent notification and orientation</a:t>
            </a:r>
          </a:p>
          <a:p>
            <a:pPr marL="171450" indent="-171450">
              <a:buFont typeface="Arial" panose="020B0604020202020204" pitchFamily="34" charset="0"/>
              <a:buChar char="•"/>
            </a:pPr>
            <a:r>
              <a:rPr lang="en-US" baseline="0" dirty="0" smtClean="0"/>
              <a:t>Finally, these 12 days include 5 instructional days that are used for Home Visits.  Home visits allow teachers and paraprofessionals to begin building quality relationships with families who are actively involved in the SS program throughout the year.  </a:t>
            </a:r>
            <a:r>
              <a:rPr lang="en-US" dirty="0" smtClean="0"/>
              <a:t>During the school year SS will meet</a:t>
            </a:r>
            <a:r>
              <a:rPr lang="en-US" baseline="0" dirty="0" smtClean="0"/>
              <a:t> with families 4 times a year to review their child’s progress in Sure Start and discuss goals.  Our Teaching Strategies GOLD assessments are quite detailed and cover the whole child’s development and learning. 2-3 of these meetings are home visits.  Again, home visits are vital to our program which is based on a partnership between families and the school.  It builds understanding of the whole child and the family environment, as well as building a positive relationship with the family.  </a:t>
            </a:r>
          </a:p>
          <a:p>
            <a:pPr marL="171450" indent="-171450">
              <a:buFont typeface="Arial" panose="020B0604020202020204" pitchFamily="34" charset="0"/>
              <a:buChar char="•"/>
            </a:pPr>
            <a:r>
              <a:rPr lang="en-US" baseline="0" dirty="0" smtClean="0"/>
              <a:t>These conference days are considered instructional days.  It is important to understand that having these days supported by you, helps strengthen our relationship with the family and provide support and education on meeting the unique needs of their child to promote growth, development and learning.  This year sets the foundation for their entire lifetime of learning and school success.  It protects the integrity of the program.</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If a program decides to use a staggered start, all students need to be in attendance by the official start day of Sure Start—If calendars are already set for staggered start then they may be honored for SY 2016-17. </a:t>
            </a:r>
          </a:p>
          <a:p>
            <a:pPr marL="171450" indent="-171450">
              <a:buFont typeface="Arial" panose="020B0604020202020204" pitchFamily="34" charset="0"/>
              <a:buChar char="•"/>
            </a:pPr>
            <a:endParaRPr lang="en-US" baseline="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SS</a:t>
            </a:r>
            <a:r>
              <a:rPr lang="en-US" baseline="0" dirty="0" smtClean="0"/>
              <a:t> ends their school year five days prior to the end of the official school year.  This allows time for teachers to have their final conference/home visit with the families.  These days are also used to meet with the SS Advisory Committee, finish the annual report, and the inventory to ensure materials are bought in a timely manner for the following year.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In</a:t>
            </a:r>
            <a:r>
              <a:rPr lang="en-US" baseline="0" dirty="0" smtClean="0"/>
              <a:t> order to maintain safety for our young students, the regulated ratio for SS is 18:2.  This means that while students are in school, the teacher and paraprofessional are constantly with them.  The paraprofessional duty day should be identical to the Sure Start teacher’s duty day hours and should not be used for any other duties outside the SS classroom.  However, a paraprofessional can be paid for additional hours outside the duty day if prior approval has been obtained from administration. </a:t>
            </a:r>
          </a:p>
          <a:p>
            <a:r>
              <a:rPr lang="en-US" baseline="0" dirty="0" smtClean="0"/>
              <a:t>This allows the paraprofessional to attend parent meetings, conferences, home visits, and shopping for snacks/supplies.  Many programs have a delayed start to their school day or early finish to the day to provide planning time for the teacher and paraprofessional.  The required lunch time is during rest time, the only time that the ratio can be 18:1.  However, many programs are required to go full day, which means that coverage needs to be provided to continue providing planning and lunch. This keeps students safe. </a:t>
            </a:r>
          </a:p>
          <a:p>
            <a:endParaRPr lang="en-US" baseline="0" dirty="0" smtClean="0"/>
          </a:p>
          <a:p>
            <a:r>
              <a:rPr lang="en-US" baseline="0" dirty="0" smtClean="0"/>
              <a:t>A note should be made that SS enrollment does not count towards school population for the specialist staffing.  Large group specialists who work with SS students should do so in the SS classroom following examples provided in the Sure Start Program guide.</a:t>
            </a:r>
          </a:p>
          <a:p>
            <a:endParaRPr lang="en-US" baseline="0" dirty="0" smtClean="0"/>
          </a:p>
          <a:p>
            <a:r>
              <a:rPr lang="en-US" baseline="0" dirty="0" smtClean="0"/>
              <a:t>Transportation is to be provided to Sure Start students as it is for all DoDEA students.</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With your elbow partner share how you provide duty free lunch and planning time for your Sure Start staff.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Key point:</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Home visits,</a:t>
            </a:r>
            <a:r>
              <a:rPr lang="en-US" b="1" baseline="0" dirty="0" smtClean="0"/>
              <a:t> parent conferences and parent education meeting are instructional time. Sure Start teachers should be educating and supporting parents in lifelong skills that enhance family life and the growth, development and learning of the child. </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27</a:t>
            </a:fld>
            <a:endParaRPr lang="en-US" dirty="0"/>
          </a:p>
        </p:txBody>
      </p:sp>
    </p:spTree>
    <p:extLst>
      <p:ext uri="{BB962C8B-B14F-4D97-AF65-F5344CB8AC3E}">
        <p14:creationId xmlns:p14="http://schemas.microsoft.com/office/powerpoint/2010/main" val="3047084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0 minutes</a:t>
            </a:r>
          </a:p>
          <a:p>
            <a:endParaRPr lang="en-US" dirty="0" smtClean="0"/>
          </a:p>
          <a:p>
            <a:r>
              <a:rPr lang="en-US" sz="1200" kern="1200" dirty="0" smtClean="0">
                <a:solidFill>
                  <a:schemeClr val="tx1"/>
                </a:solidFill>
                <a:effectLst/>
                <a:latin typeface="+mn-lt"/>
                <a:ea typeface="+mn-ea"/>
                <a:cs typeface="+mn-cs"/>
              </a:rPr>
              <a:t>Transition Slide to Frequently Asked Questions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Sure Start Program Guide: Chapter 8</a:t>
            </a:r>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28</a:t>
            </a:fld>
            <a:endParaRPr lang="en-US" dirty="0"/>
          </a:p>
        </p:txBody>
      </p:sp>
    </p:spTree>
    <p:extLst>
      <p:ext uri="{BB962C8B-B14F-4D97-AF65-F5344CB8AC3E}">
        <p14:creationId xmlns:p14="http://schemas.microsoft.com/office/powerpoint/2010/main" val="1811372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3 minutes</a:t>
            </a:r>
          </a:p>
          <a:p>
            <a:endParaRPr lang="en-US" dirty="0" smtClean="0"/>
          </a:p>
          <a:p>
            <a:r>
              <a:rPr lang="en-US" dirty="0" smtClean="0"/>
              <a:t>Key</a:t>
            </a:r>
            <a:r>
              <a:rPr lang="en-US" baseline="0" dirty="0" smtClean="0"/>
              <a:t> Points:</a:t>
            </a:r>
          </a:p>
          <a:p>
            <a:r>
              <a:rPr lang="en-US" dirty="0" smtClean="0"/>
              <a:t>Chapter 8 in the SS guide is</a:t>
            </a:r>
            <a:r>
              <a:rPr lang="en-US" baseline="0" dirty="0" smtClean="0"/>
              <a:t> a quick reference for those common questions that often arise around the Sure Start Program</a:t>
            </a:r>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29</a:t>
            </a:fld>
            <a:endParaRPr lang="en-US" dirty="0"/>
          </a:p>
        </p:txBody>
      </p:sp>
    </p:spTree>
    <p:extLst>
      <p:ext uri="{BB962C8B-B14F-4D97-AF65-F5344CB8AC3E}">
        <p14:creationId xmlns:p14="http://schemas.microsoft.com/office/powerpoint/2010/main" val="1494762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TIME</a:t>
            </a:r>
            <a:r>
              <a:rPr lang="en-US" baseline="0" dirty="0" smtClean="0"/>
              <a:t>: 5 minutes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Key Point:</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Sure Start is high-quality comprehensive preschool program for a targeted population in overseas select locations.</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Talking Points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In</a:t>
            </a:r>
            <a:r>
              <a:rPr lang="en-US" baseline="0" dirty="0" smtClean="0"/>
              <a:t> 1991 Sure Start was created to reach a population of preschoolers who were not receiving services and it was begun in Lakenheath in 1992.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Sure Start is modeled after the Head Start program in the states.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Sure Start is unique among DoDEA programs in that it includes comprehensive education,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health and nutrition, social services, and parent involvement component, in addition to providing educational programming.</a:t>
            </a:r>
            <a:r>
              <a:rPr lang="en-US" sz="1200" kern="1200" baseline="0" dirty="0" smtClean="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Because Head Start functions only domestically, Sure Start was designed to provide similar services as Head Start to families living overseas by targeting children</a:t>
            </a:r>
            <a:r>
              <a:rPr lang="en-US" sz="1200" kern="1200" baseline="0" dirty="0" smtClean="0">
                <a:solidFill>
                  <a:schemeClr val="tx1"/>
                </a:solidFill>
                <a:effectLst/>
                <a:latin typeface="+mn-lt"/>
                <a:ea typeface="+mn-ea"/>
                <a:cs typeface="+mn-cs"/>
              </a:rPr>
              <a:t> of enlisted military families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Sure Start was designed to provide high-quality services to children identified to be at risk for future school failure. </a:t>
            </a:r>
          </a:p>
          <a:p>
            <a:endParaRPr lang="en-US" dirty="0"/>
          </a:p>
        </p:txBody>
      </p:sp>
      <p:sp>
        <p:nvSpPr>
          <p:cNvPr id="4" name="Slide Number Placeholder 3"/>
          <p:cNvSpPr>
            <a:spLocks noGrp="1"/>
          </p:cNvSpPr>
          <p:nvPr>
            <p:ph type="sldNum" sz="quarter" idx="10"/>
          </p:nvPr>
        </p:nvSpPr>
        <p:spPr/>
        <p:txBody>
          <a:bodyPr/>
          <a:lstStyle/>
          <a:p>
            <a:fld id="{DCDA9786-654B-4303-B6A2-4D6545D04C98}" type="slidenum">
              <a:rPr lang="en-US" smtClean="0"/>
              <a:t>3</a:t>
            </a:fld>
            <a:endParaRPr lang="en-US" dirty="0"/>
          </a:p>
        </p:txBody>
      </p:sp>
    </p:spTree>
    <p:extLst>
      <p:ext uri="{BB962C8B-B14F-4D97-AF65-F5344CB8AC3E}">
        <p14:creationId xmlns:p14="http://schemas.microsoft.com/office/powerpoint/2010/main" val="2451575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10 minutes</a:t>
            </a:r>
          </a:p>
          <a:p>
            <a:endParaRPr lang="en-US" dirty="0" smtClean="0"/>
          </a:p>
          <a:p>
            <a:r>
              <a:rPr lang="en-US" b="1" dirty="0" smtClean="0"/>
              <a:t>Handout</a:t>
            </a:r>
            <a:r>
              <a:rPr lang="en-US" dirty="0" smtClean="0"/>
              <a:t>:</a:t>
            </a:r>
            <a:r>
              <a:rPr lang="en-US" baseline="0" dirty="0" smtClean="0"/>
              <a:t> </a:t>
            </a:r>
          </a:p>
          <a:p>
            <a:pPr marL="228600" indent="-228600">
              <a:buFont typeface="+mj-lt"/>
              <a:buAutoNum type="arabicParenR"/>
            </a:pPr>
            <a:r>
              <a:rPr lang="en-US" baseline="0" dirty="0" smtClean="0"/>
              <a:t>Administrator Reflection</a:t>
            </a:r>
          </a:p>
          <a:p>
            <a:endParaRPr lang="en-US" dirty="0" smtClean="0"/>
          </a:p>
          <a:p>
            <a:r>
              <a:rPr lang="en-US" dirty="0" smtClean="0"/>
              <a:t>Take a</a:t>
            </a:r>
            <a:r>
              <a:rPr lang="en-US" baseline="0" dirty="0" smtClean="0"/>
              <a:t> few moments to answer the following questions. </a:t>
            </a:r>
          </a:p>
          <a:p>
            <a:endParaRPr lang="en-US" baseline="0" dirty="0" smtClean="0"/>
          </a:p>
          <a:p>
            <a:r>
              <a:rPr lang="en-US" sz="1200" kern="1200" dirty="0" smtClean="0">
                <a:solidFill>
                  <a:schemeClr val="tx1"/>
                </a:solidFill>
                <a:effectLst/>
                <a:latin typeface="+mn-lt"/>
                <a:ea typeface="+mn-ea"/>
                <a:cs typeface="+mn-cs"/>
              </a:rPr>
              <a:t>Reflection Questions:</a:t>
            </a:r>
          </a:p>
          <a:p>
            <a:pPr lvl="0"/>
            <a:r>
              <a:rPr lang="en-US" sz="1200" kern="1200" dirty="0" smtClean="0">
                <a:solidFill>
                  <a:schemeClr val="tx1"/>
                </a:solidFill>
                <a:effectLst/>
                <a:latin typeface="+mn-lt"/>
                <a:ea typeface="+mn-ea"/>
                <a:cs typeface="+mn-cs"/>
              </a:rPr>
              <a:t>How is Sure Start different than other programs and grades in your school?</a:t>
            </a:r>
          </a:p>
          <a:p>
            <a:pPr lvl="0"/>
            <a:r>
              <a:rPr lang="en-US" sz="1200" kern="1200" dirty="0" smtClean="0">
                <a:solidFill>
                  <a:schemeClr val="tx1"/>
                </a:solidFill>
                <a:effectLst/>
                <a:latin typeface="+mn-lt"/>
                <a:ea typeface="+mn-ea"/>
                <a:cs typeface="+mn-cs"/>
              </a:rPr>
              <a:t>How would you respond to a parent who says they can’t/won’t complete their participation hours?  How would you motivate uninvolved parents? </a:t>
            </a:r>
          </a:p>
          <a:p>
            <a:pPr lvl="0"/>
            <a:r>
              <a:rPr lang="en-US" sz="1200" kern="1200" dirty="0" smtClean="0">
                <a:solidFill>
                  <a:schemeClr val="tx1"/>
                </a:solidFill>
                <a:effectLst/>
                <a:latin typeface="+mn-lt"/>
                <a:ea typeface="+mn-ea"/>
                <a:cs typeface="+mn-cs"/>
              </a:rPr>
              <a:t>What is my responsibility to support this important program for our youngest learners?</a:t>
            </a:r>
          </a:p>
          <a:p>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30</a:t>
            </a:fld>
            <a:endParaRPr lang="en-US" dirty="0"/>
          </a:p>
        </p:txBody>
      </p:sp>
    </p:spTree>
    <p:extLst>
      <p:ext uri="{BB962C8B-B14F-4D97-AF65-F5344CB8AC3E}">
        <p14:creationId xmlns:p14="http://schemas.microsoft.com/office/powerpoint/2010/main" val="3807274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5 minutes</a:t>
            </a:r>
          </a:p>
          <a:p>
            <a:endParaRPr lang="en-US" dirty="0" smtClean="0"/>
          </a:p>
          <a:p>
            <a:r>
              <a:rPr lang="en-US" dirty="0" smtClean="0"/>
              <a:t>Click</a:t>
            </a:r>
            <a:r>
              <a:rPr lang="en-US" baseline="0" dirty="0" smtClean="0"/>
              <a:t> on the image to complete the evaluation for the professional learning provided today.</a:t>
            </a:r>
          </a:p>
          <a:p>
            <a:endParaRPr lang="en-US" baseline="0" dirty="0" smtClean="0"/>
          </a:p>
          <a:p>
            <a:r>
              <a:rPr lang="en-US" baseline="0" dirty="0" smtClean="0"/>
              <a:t>https://surveys.dodea.edu/n/SSTrainingEval.aspx</a:t>
            </a:r>
          </a:p>
          <a:p>
            <a:endParaRPr lang="en-US" baseline="0" dirty="0" smtClean="0"/>
          </a:p>
          <a:p>
            <a:r>
              <a:rPr lang="en-US" baseline="0" dirty="0" smtClean="0"/>
              <a:t>This link may be provided on the agenda for admin to type in the URL.</a:t>
            </a:r>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31</a:t>
            </a:fld>
            <a:endParaRPr lang="en-US" dirty="0"/>
          </a:p>
        </p:txBody>
      </p:sp>
    </p:spTree>
    <p:extLst>
      <p:ext uri="{BB962C8B-B14F-4D97-AF65-F5344CB8AC3E}">
        <p14:creationId xmlns:p14="http://schemas.microsoft.com/office/powerpoint/2010/main" val="634426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a:t>
            </a:r>
          </a:p>
          <a:p>
            <a:endParaRPr lang="en-US" dirty="0" smtClean="0"/>
          </a:p>
          <a:p>
            <a:r>
              <a:rPr lang="en-US" dirty="0" smtClean="0"/>
              <a:t>Exit</a:t>
            </a:r>
            <a:r>
              <a:rPr lang="en-US" baseline="0" dirty="0" smtClean="0"/>
              <a:t> Ticket is completed Evaluation. </a:t>
            </a:r>
            <a:endParaRPr lang="en-US" dirty="0" smtClean="0"/>
          </a:p>
        </p:txBody>
      </p:sp>
      <p:sp>
        <p:nvSpPr>
          <p:cNvPr id="4" name="Slide Number Placeholder 3"/>
          <p:cNvSpPr>
            <a:spLocks noGrp="1"/>
          </p:cNvSpPr>
          <p:nvPr>
            <p:ph type="sldNum" sz="quarter" idx="10"/>
          </p:nvPr>
        </p:nvSpPr>
        <p:spPr/>
        <p:txBody>
          <a:bodyPr/>
          <a:lstStyle/>
          <a:p>
            <a:fld id="{DCDA9786-654B-4303-B6A2-4D6545D04C98}" type="slidenum">
              <a:rPr lang="en-US" smtClean="0"/>
              <a:t>32</a:t>
            </a:fld>
            <a:endParaRPr lang="en-US" dirty="0"/>
          </a:p>
        </p:txBody>
      </p:sp>
    </p:spTree>
    <p:extLst>
      <p:ext uri="{BB962C8B-B14F-4D97-AF65-F5344CB8AC3E}">
        <p14:creationId xmlns:p14="http://schemas.microsoft.com/office/powerpoint/2010/main" val="2794100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10 Minutes</a:t>
            </a:r>
          </a:p>
          <a:p>
            <a:endParaRPr lang="en-US" dirty="0" smtClean="0"/>
          </a:p>
          <a:p>
            <a:r>
              <a:rPr lang="en-US" dirty="0" smtClean="0"/>
              <a:t>Golden Circle:</a:t>
            </a:r>
          </a:p>
          <a:p>
            <a:r>
              <a:rPr lang="en-US" dirty="0" smtClean="0"/>
              <a:t>What is that you do?</a:t>
            </a:r>
          </a:p>
          <a:p>
            <a:r>
              <a:rPr lang="en-US" dirty="0" smtClean="0"/>
              <a:t>How do you do what you do?</a:t>
            </a:r>
          </a:p>
          <a:p>
            <a:r>
              <a:rPr lang="en-US" dirty="0" smtClean="0"/>
              <a:t>Why do you do what you do? What is the purpose?</a:t>
            </a:r>
          </a:p>
          <a:p>
            <a:endParaRPr lang="en-US" dirty="0" smtClean="0"/>
          </a:p>
          <a:p>
            <a:r>
              <a:rPr lang="en-US" dirty="0" smtClean="0"/>
              <a:t>Talking Points</a:t>
            </a:r>
          </a:p>
          <a:p>
            <a:endParaRPr lang="en-US" dirty="0" smtClean="0"/>
          </a:p>
          <a:p>
            <a:r>
              <a:rPr lang="en-US" sz="1200" kern="1200" dirty="0" smtClean="0">
                <a:solidFill>
                  <a:schemeClr val="tx1"/>
                </a:solidFill>
                <a:effectLst/>
                <a:latin typeface="+mn-lt"/>
                <a:ea typeface="+mn-ea"/>
                <a:cs typeface="+mn-cs"/>
              </a:rPr>
              <a:t>Golden Circle:</a:t>
            </a:r>
            <a:endParaRPr lang="en-US" sz="16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is that you do?</a:t>
            </a:r>
            <a:endParaRPr lang="en-US" sz="1600" b="1"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Lead discussion around what we do in the Sure Start Program. Educate target population of preschool students in a comprehensive program.</a:t>
            </a:r>
          </a:p>
          <a:p>
            <a:pPr lvl="0"/>
            <a:endParaRPr lang="en-US" sz="16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How do you do what you do?</a:t>
            </a:r>
            <a:endParaRPr lang="en-US" sz="1600" b="1"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Lead discussion around how we educate those students. We provide a comprehensive program that addresses the education, growth and development of the Sure Start student.</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 addition we support and educate the parents in their lifetime role as the primary caregiver and decision maker of the student, in order to influence advocacy and good decision on the education, growth and development of their child. </a:t>
            </a:r>
          </a:p>
          <a:p>
            <a:pPr lvl="0"/>
            <a:endParaRPr lang="en-US" sz="16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Why do you do what you do? What is the purpose?</a:t>
            </a:r>
            <a:endParaRPr lang="en-US" sz="1600" b="1"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Lead discussion around why we do what we do. We do what we do to meet the needs of those students who may be ‘at risk’ for future school failure based on family and environmental factors. We want to prepare those children to ready to land in Kindergarten with the skills necessary to be college</a:t>
            </a:r>
            <a:r>
              <a:rPr lang="en-US" sz="1200" kern="1200" baseline="0" dirty="0" smtClean="0">
                <a:solidFill>
                  <a:schemeClr val="tx1"/>
                </a:solidFill>
                <a:effectLst/>
                <a:latin typeface="+mn-lt"/>
                <a:ea typeface="+mn-ea"/>
                <a:cs typeface="+mn-cs"/>
              </a:rPr>
              <a:t> and career ready</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4</a:t>
            </a:fld>
            <a:endParaRPr lang="en-US" dirty="0"/>
          </a:p>
        </p:txBody>
      </p:sp>
    </p:spTree>
    <p:extLst>
      <p:ext uri="{BB962C8B-B14F-4D97-AF65-F5344CB8AC3E}">
        <p14:creationId xmlns:p14="http://schemas.microsoft.com/office/powerpoint/2010/main" val="435625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0 minutes</a:t>
            </a:r>
          </a:p>
          <a:p>
            <a:endParaRPr lang="en-US" dirty="0" smtClean="0"/>
          </a:p>
          <a:p>
            <a:r>
              <a:rPr lang="en-US" dirty="0" smtClean="0"/>
              <a:t>Transition slide to  Sure Start Program</a:t>
            </a:r>
            <a:r>
              <a:rPr lang="en-US" baseline="0" dirty="0" smtClean="0"/>
              <a:t> Overview</a:t>
            </a:r>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5</a:t>
            </a:fld>
            <a:endParaRPr lang="en-US" dirty="0"/>
          </a:p>
        </p:txBody>
      </p:sp>
    </p:spTree>
    <p:extLst>
      <p:ext uri="{BB962C8B-B14F-4D97-AF65-F5344CB8AC3E}">
        <p14:creationId xmlns:p14="http://schemas.microsoft.com/office/powerpoint/2010/main" val="35106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5 </a:t>
            </a:r>
            <a:r>
              <a:rPr lang="en-US" dirty="0" smtClean="0"/>
              <a:t>minutes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Points: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Sure Start program is governed by three types of standards. When implementing the program, all three sets of standards should be addressed. </a:t>
            </a:r>
          </a:p>
          <a:p>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b="1" kern="1200" dirty="0" smtClean="0">
                <a:solidFill>
                  <a:schemeClr val="tx1"/>
                </a:solidFill>
                <a:effectLst/>
                <a:latin typeface="+mn-lt"/>
                <a:ea typeface="+mn-ea"/>
                <a:cs typeface="+mn-cs"/>
              </a:rPr>
              <a:t>Program Standards</a:t>
            </a:r>
            <a:r>
              <a:rPr lang="en-US" sz="1200" kern="1200" dirty="0" smtClean="0">
                <a:solidFill>
                  <a:schemeClr val="tx1"/>
                </a:solidFill>
                <a:effectLst/>
                <a:latin typeface="+mn-lt"/>
                <a:ea typeface="+mn-ea"/>
                <a:cs typeface="+mn-cs"/>
              </a:rPr>
              <a:t>: These standards are important for program fidelity. By following these standards you will ensure that you are implementing the program as it was designed. When in doubt about “Is this ok in Sure Start?” Look at the Program Guide. This is a very specialized program and the Program Guide is here to help you implement your program appropriately. </a:t>
            </a:r>
          </a:p>
          <a:p>
            <a:pPr marL="228600" lvl="0" indent="-228600">
              <a:buFont typeface="+mj-lt"/>
              <a:buAutoNum type="arabicPeriod"/>
            </a:pPr>
            <a:r>
              <a:rPr lang="en-US" sz="1200" b="1" kern="1200" dirty="0" smtClean="0">
                <a:solidFill>
                  <a:schemeClr val="tx1"/>
                </a:solidFill>
                <a:effectLst/>
                <a:latin typeface="+mn-lt"/>
                <a:ea typeface="+mn-ea"/>
                <a:cs typeface="+mn-cs"/>
              </a:rPr>
              <a:t>College and Career Ready Standards for Preschool (CCRSP): </a:t>
            </a:r>
            <a:r>
              <a:rPr lang="en-US" sz="1200" kern="1200" dirty="0" smtClean="0">
                <a:solidFill>
                  <a:schemeClr val="tx1"/>
                </a:solidFill>
                <a:effectLst/>
                <a:latin typeface="+mn-lt"/>
                <a:ea typeface="+mn-ea"/>
                <a:cs typeface="+mn-cs"/>
              </a:rPr>
              <a:t>These are the content standards for Sure Start. They are referred to as Objectives for Development and Learning because they address what we would appropriately expect from 4 year children as they learn and develop. These will guide your instruction and assessment of student progress. </a:t>
            </a:r>
          </a:p>
          <a:p>
            <a:pPr marL="228600" indent="-228600">
              <a:buFont typeface="+mj-lt"/>
              <a:buAutoNum type="arabicPeriod"/>
            </a:pPr>
            <a:r>
              <a:rPr lang="en-US" sz="1200" b="1" kern="1200" dirty="0" smtClean="0">
                <a:solidFill>
                  <a:schemeClr val="tx1"/>
                </a:solidFill>
                <a:effectLst/>
                <a:latin typeface="+mn-lt"/>
                <a:ea typeface="+mn-ea"/>
                <a:cs typeface="+mn-cs"/>
              </a:rPr>
              <a:t>DoDEA Space and Safety Standards</a:t>
            </a:r>
            <a:r>
              <a:rPr lang="en-US" sz="1200" kern="1200" dirty="0" smtClean="0">
                <a:solidFill>
                  <a:schemeClr val="tx1"/>
                </a:solidFill>
                <a:effectLst/>
                <a:latin typeface="+mn-lt"/>
                <a:ea typeface="+mn-ea"/>
                <a:cs typeface="+mn-cs"/>
              </a:rPr>
              <a:t>: Sure Start serves DoDEA’s youngest learners and it is important that all appropriate safety measures are in place. </a:t>
            </a:r>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6</a:t>
            </a:fld>
            <a:endParaRPr lang="en-US" dirty="0"/>
          </a:p>
        </p:txBody>
      </p:sp>
    </p:spTree>
    <p:extLst>
      <p:ext uri="{BB962C8B-B14F-4D97-AF65-F5344CB8AC3E}">
        <p14:creationId xmlns:p14="http://schemas.microsoft.com/office/powerpoint/2010/main" val="2584232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TIME 10</a:t>
            </a:r>
          </a:p>
          <a:p>
            <a:pPr marL="0" indent="0">
              <a:buFont typeface="Arial" panose="020B0604020202020204" pitchFamily="34" charset="0"/>
              <a:buNone/>
            </a:pPr>
            <a:endParaRPr lang="en-US" baseline="0" dirty="0" smtClean="0"/>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baseline="0" dirty="0" smtClean="0"/>
              <a:t>Handout</a:t>
            </a:r>
            <a:r>
              <a:rPr lang="en-US" baseline="0" dirty="0" smtClean="0"/>
              <a:t>:</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smtClean="0"/>
              <a:t>Sure Start Program Component Plan (Sample)</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dirty="0" smtClean="0"/>
          </a:p>
          <a:p>
            <a:pPr marL="0" indent="0">
              <a:buFont typeface="Arial" panose="020B0604020202020204" pitchFamily="34" charset="0"/>
              <a:buNone/>
            </a:pPr>
            <a:r>
              <a:rPr lang="en-US" dirty="0" smtClean="0"/>
              <a:t>KEY POINTS</a:t>
            </a:r>
          </a:p>
          <a:p>
            <a:pPr lvl="0"/>
            <a:r>
              <a:rPr lang="en-US" sz="1200" kern="1200" dirty="0" smtClean="0">
                <a:solidFill>
                  <a:schemeClr val="tx1"/>
                </a:solidFill>
                <a:effectLst/>
                <a:latin typeface="+mn-lt"/>
                <a:ea typeface="+mn-ea"/>
                <a:cs typeface="+mn-cs"/>
              </a:rPr>
              <a:t>Sure Start has three sets of standards that establish the parameters of success. (re-emphasize from previous slide)</a:t>
            </a:r>
            <a:endParaRPr lang="en-US" sz="16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Program Standards</a:t>
            </a:r>
            <a:endParaRPr lang="en-US" sz="16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CCRSP which are also the Objectives for Development and Learning (ODL)</a:t>
            </a:r>
            <a:endParaRPr lang="en-US" sz="16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DoDEA Space &amp; Safety Standards</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Four Components </a:t>
            </a:r>
            <a:endParaRPr lang="en-US" sz="16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Education</a:t>
            </a:r>
            <a:endParaRPr lang="en-US" sz="16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Health and Nutrition</a:t>
            </a:r>
            <a:endParaRPr lang="en-US" sz="16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Social Services</a:t>
            </a:r>
            <a:endParaRPr lang="en-US" sz="16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Parent Involvement</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Sure Start Program Component Plan</a:t>
            </a:r>
            <a:endParaRPr lang="en-US"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Addresses meeting the needs of the students through the implementation and coordination of the four components that provide the Sure Start Program Standards</a:t>
            </a:r>
            <a:endParaRPr lang="en-US"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Written by the Sure Start teacher in collaboration with the Sure Start Advisory Committee. </a:t>
            </a:r>
            <a:endParaRPr lang="en-US"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Should be revisited each year for updates and revisions as necessary</a:t>
            </a:r>
            <a:endParaRPr lang="en-US"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Shared with the </a:t>
            </a:r>
            <a:r>
              <a:rPr lang="en-US" sz="1200" kern="1200" dirty="0" smtClean="0">
                <a:solidFill>
                  <a:schemeClr val="tx1"/>
                </a:solidFill>
                <a:effectLst/>
                <a:latin typeface="+mn-lt"/>
                <a:ea typeface="+mn-ea"/>
                <a:cs typeface="+mn-cs"/>
              </a:rPr>
              <a:t>DSO Sure Start POC (for</a:t>
            </a:r>
            <a:r>
              <a:rPr lang="en-US" sz="1200" kern="1200" baseline="0" dirty="0" smtClean="0">
                <a:solidFill>
                  <a:schemeClr val="tx1"/>
                </a:solidFill>
                <a:effectLst/>
                <a:latin typeface="+mn-lt"/>
                <a:ea typeface="+mn-ea"/>
                <a:cs typeface="+mn-cs"/>
              </a:rPr>
              <a:t> support and District accreditation </a:t>
            </a:r>
            <a:r>
              <a:rPr lang="en-US" sz="1200" kern="1200" baseline="0" dirty="0" smtClean="0">
                <a:solidFill>
                  <a:schemeClr val="tx1"/>
                </a:solidFill>
                <a:effectLst/>
                <a:latin typeface="+mn-lt"/>
                <a:ea typeface="+mn-ea"/>
                <a:cs typeface="+mn-cs"/>
              </a:rPr>
              <a:t>documentation)</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couple of additional items that need to be discussed here are    1.creating a contingency plan in order to maintain ratio if a substitute is not available    2. a plan/calendar for home visits &amp; parent conferences (4 per year)).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TALKING POINTS</a:t>
            </a:r>
            <a:endParaRPr lang="en-US" dirty="0" smtClean="0"/>
          </a:p>
          <a:p>
            <a:pPr marL="171450" indent="-171450">
              <a:buFont typeface="Arial" panose="020B0604020202020204" pitchFamily="34" charset="0"/>
              <a:buChar char="•"/>
            </a:pPr>
            <a:r>
              <a:rPr lang="en-US" dirty="0" smtClean="0"/>
              <a:t>Sure Start addresses</a:t>
            </a:r>
            <a:r>
              <a:rPr lang="en-US" baseline="0" dirty="0" smtClean="0"/>
              <a:t> multiple aspects of the child’s life: the whole child. </a:t>
            </a:r>
          </a:p>
          <a:p>
            <a:pPr marL="171450" indent="-171450">
              <a:buFont typeface="Arial" panose="020B0604020202020204" pitchFamily="34" charset="0"/>
              <a:buChar char="•"/>
            </a:pPr>
            <a:r>
              <a:rPr lang="en-US" baseline="0" dirty="0" smtClean="0"/>
              <a:t> There are three sets of standards that are in place to ensure that the Sure Start program is implemented with fidelity. </a:t>
            </a:r>
          </a:p>
          <a:p>
            <a:pPr marL="685800" lvl="1" indent="-228600">
              <a:buFont typeface="+mj-lt"/>
              <a:buAutoNum type="arabicPeriod"/>
            </a:pPr>
            <a:r>
              <a:rPr lang="en-US" sz="1200" kern="1200" dirty="0" smtClean="0">
                <a:solidFill>
                  <a:schemeClr val="tx1"/>
                </a:solidFill>
                <a:effectLst/>
                <a:latin typeface="+mn-lt"/>
                <a:ea typeface="+mn-ea"/>
                <a:cs typeface="+mn-cs"/>
              </a:rPr>
              <a:t>Program Standards</a:t>
            </a:r>
            <a:endParaRPr lang="en-US" sz="16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CCRSP which are also the Objectives for Development and Learning (ODL)</a:t>
            </a:r>
            <a:endParaRPr lang="en-US" sz="16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DoDEA Space &amp; Safety Standards</a:t>
            </a:r>
          </a:p>
          <a:p>
            <a:endParaRPr lang="en-US" baseline="0" dirty="0" smtClean="0"/>
          </a:p>
          <a:p>
            <a:pPr marL="171450" indent="-171450">
              <a:buFont typeface="Arial" panose="020B0604020202020204" pitchFamily="34" charset="0"/>
              <a:buChar char="•"/>
            </a:pPr>
            <a:r>
              <a:rPr lang="en-US" baseline="0" dirty="0" smtClean="0"/>
              <a:t>We use a Sure Start Program Plan to address how we will meet the needs of the child in these different components:  Education, Health, Nutrition, Social, Parent Involvement.  </a:t>
            </a:r>
          </a:p>
          <a:p>
            <a:pPr marL="171450" indent="-171450">
              <a:buFont typeface="Arial" panose="020B0604020202020204" pitchFamily="34" charset="0"/>
              <a:buChar char="•"/>
            </a:pPr>
            <a:r>
              <a:rPr lang="en-US" baseline="0" dirty="0" smtClean="0"/>
              <a:t>This plan is a collaborative effort  of the Sure Start teacher, the Sure Start Advisory Committee which is comprised of members of the community &amp; school to include the principal</a:t>
            </a:r>
          </a:p>
          <a:p>
            <a:pPr marL="171450" indent="-171450">
              <a:buFont typeface="Arial" panose="020B0604020202020204" pitchFamily="34" charset="0"/>
              <a:buChar char="•"/>
            </a:pPr>
            <a:r>
              <a:rPr lang="en-US" baseline="0" dirty="0" smtClean="0"/>
              <a:t>Relationships are paramount to this program. The effective implementation of program standards requires extensive interpersonal skills such as developing partnerships, establishing rapport with colleagues, parents and community.  </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DCDA9786-654B-4303-B6A2-4D6545D04C98}" type="slidenum">
              <a:rPr lang="en-US" smtClean="0"/>
              <a:t>7</a:t>
            </a:fld>
            <a:endParaRPr lang="en-US" dirty="0"/>
          </a:p>
        </p:txBody>
      </p:sp>
    </p:spTree>
    <p:extLst>
      <p:ext uri="{BB962C8B-B14F-4D97-AF65-F5344CB8AC3E}">
        <p14:creationId xmlns:p14="http://schemas.microsoft.com/office/powerpoint/2010/main" val="1943118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1</a:t>
            </a:r>
          </a:p>
          <a:p>
            <a:r>
              <a:rPr lang="en-US" dirty="0" smtClean="0"/>
              <a:t>Transition</a:t>
            </a:r>
            <a:r>
              <a:rPr lang="en-US" baseline="0" dirty="0" smtClean="0"/>
              <a:t> Slide for Education Component</a:t>
            </a:r>
          </a:p>
          <a:p>
            <a:endParaRPr lang="en-US" baseline="0" dirty="0" smtClean="0"/>
          </a:p>
          <a:p>
            <a:r>
              <a:rPr lang="en-US" baseline="0" dirty="0" smtClean="0"/>
              <a:t>Sure Start Program Guide: Chapter 1</a:t>
            </a:r>
            <a:endParaRPr lang="en-US" dirty="0"/>
          </a:p>
        </p:txBody>
      </p:sp>
      <p:sp>
        <p:nvSpPr>
          <p:cNvPr id="4" name="Slide Number Placeholder 3"/>
          <p:cNvSpPr>
            <a:spLocks noGrp="1"/>
          </p:cNvSpPr>
          <p:nvPr>
            <p:ph type="sldNum" sz="quarter" idx="10"/>
          </p:nvPr>
        </p:nvSpPr>
        <p:spPr/>
        <p:txBody>
          <a:bodyPr/>
          <a:lstStyle/>
          <a:p>
            <a:pPr>
              <a:defRPr/>
            </a:pPr>
            <a:fld id="{2F3F410A-6AA7-4400-AFF7-CF8FC0F8F30F}" type="slidenum">
              <a:rPr lang="en-US" smtClean="0"/>
              <a:pPr>
                <a:defRPr/>
              </a:pPr>
              <a:t>8</a:t>
            </a:fld>
            <a:endParaRPr lang="en-US" dirty="0"/>
          </a:p>
        </p:txBody>
      </p:sp>
    </p:spTree>
    <p:extLst>
      <p:ext uri="{BB962C8B-B14F-4D97-AF65-F5344CB8AC3E}">
        <p14:creationId xmlns:p14="http://schemas.microsoft.com/office/powerpoint/2010/main" val="150592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Time 3 minutes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There are 15 standards: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a:t>
            </a:r>
            <a:r>
              <a:rPr lang="en-US" sz="1200" kern="1200" dirty="0" smtClean="0">
                <a:solidFill>
                  <a:schemeClr val="tx1"/>
                </a:solidFill>
                <a:effectLst/>
                <a:latin typeface="+mn-lt"/>
                <a:ea typeface="+mn-ea"/>
                <a:cs typeface="+mn-cs"/>
              </a:rPr>
              <a:t> of the goals of the comprehensive education component:</a:t>
            </a:r>
          </a:p>
          <a:p>
            <a:pPr lvl="0"/>
            <a:r>
              <a:rPr lang="en-US" sz="1200" kern="1200" dirty="0" smtClean="0">
                <a:solidFill>
                  <a:schemeClr val="tx1"/>
                </a:solidFill>
                <a:effectLst/>
                <a:latin typeface="+mn-lt"/>
                <a:ea typeface="+mn-ea"/>
                <a:cs typeface="+mn-cs"/>
              </a:rPr>
              <a:t>Focus on the learning environment and learning experiences that promote growth and development</a:t>
            </a:r>
          </a:p>
          <a:p>
            <a:pPr lvl="0"/>
            <a:r>
              <a:rPr lang="en-US" sz="1200" kern="1200" dirty="0" smtClean="0">
                <a:solidFill>
                  <a:schemeClr val="tx1"/>
                </a:solidFill>
                <a:effectLst/>
                <a:latin typeface="+mn-lt"/>
                <a:ea typeface="+mn-ea"/>
                <a:cs typeface="+mn-cs"/>
              </a:rPr>
              <a:t>Support children and families with integrated educational aspects of the program components.</a:t>
            </a:r>
          </a:p>
          <a:p>
            <a:pPr lvl="0"/>
            <a:r>
              <a:rPr lang="en-US" sz="1200" kern="1200" dirty="0" smtClean="0">
                <a:solidFill>
                  <a:schemeClr val="tx1"/>
                </a:solidFill>
                <a:effectLst/>
                <a:latin typeface="+mn-lt"/>
                <a:ea typeface="+mn-ea"/>
                <a:cs typeface="+mn-cs"/>
              </a:rPr>
              <a:t>Educate and assist parents in their role as principal influence on their child’s development and education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DA9786-654B-4303-B6A2-4D6545D04C98}" type="slidenum">
              <a:rPr lang="en-US" smtClean="0"/>
              <a:t>9</a:t>
            </a:fld>
            <a:endParaRPr lang="en-US" dirty="0"/>
          </a:p>
        </p:txBody>
      </p:sp>
    </p:spTree>
    <p:extLst>
      <p:ext uri="{BB962C8B-B14F-4D97-AF65-F5344CB8AC3E}">
        <p14:creationId xmlns:p14="http://schemas.microsoft.com/office/powerpoint/2010/main" val="28994600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Option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auto">
          <a:xfrm>
            <a:off x="0" y="2247900"/>
            <a:ext cx="9144000" cy="219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114675" y="2376928"/>
            <a:ext cx="2906713" cy="1935870"/>
          </a:xfrm>
          <a:prstGeom prst="rect">
            <a:avLst/>
          </a:prstGeom>
          <a:ln>
            <a:solidFill>
              <a:schemeClr val="bg1">
                <a:lumMod val="95000"/>
              </a:schemeClr>
            </a:solidFill>
          </a:ln>
          <a:effectLst>
            <a:outerShdw blurRad="190500" algn="tl" rotWithShape="0">
              <a:srgbClr val="000000">
                <a:alpha val="70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145145" y="2376488"/>
            <a:ext cx="2903673" cy="1936750"/>
          </a:xfrm>
          <a:prstGeom prst="rect">
            <a:avLst/>
          </a:prstGeom>
          <a:ln>
            <a:solidFill>
              <a:schemeClr val="bg1">
                <a:lumMod val="95000"/>
              </a:schemeClr>
            </a:solidFill>
          </a:ln>
          <a:effectLst>
            <a:outerShdw blurRad="190500" algn="tl" rotWithShape="0">
              <a:srgbClr val="000000">
                <a:alpha val="70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7245" y="2376488"/>
            <a:ext cx="2903673" cy="1936750"/>
          </a:xfrm>
          <a:prstGeom prst="rect">
            <a:avLst/>
          </a:prstGeom>
          <a:ln>
            <a:solidFill>
              <a:schemeClr val="bg1">
                <a:lumMod val="95000"/>
              </a:schemeClr>
            </a:solidFill>
          </a:ln>
          <a:effectLst>
            <a:outerShdw blurRad="190500" algn="tl" rotWithShape="0">
              <a:srgbClr val="000000">
                <a:alpha val="70000"/>
              </a:srgbClr>
            </a:outerShdw>
          </a:effectLst>
        </p:spPr>
      </p:pic>
      <p:sp>
        <p:nvSpPr>
          <p:cNvPr id="13" name="Text Placeholder 13"/>
          <p:cNvSpPr>
            <a:spLocks noGrp="1"/>
          </p:cNvSpPr>
          <p:nvPr userDrawn="1">
            <p:ph type="body" sz="quarter" idx="10"/>
          </p:nvPr>
        </p:nvSpPr>
        <p:spPr>
          <a:xfrm>
            <a:off x="304800" y="609600"/>
            <a:ext cx="6705600" cy="685800"/>
          </a:xfrm>
        </p:spPr>
        <p:txBody>
          <a:bodyPr anchor="ctr">
            <a:noAutofit/>
          </a:bodyPr>
          <a:lstStyle>
            <a:lvl1pPr marL="0" indent="0">
              <a:buNone/>
              <a:defRPr sz="3200">
                <a:solidFill>
                  <a:schemeClr val="bg1"/>
                </a:solidFill>
                <a:effectLst>
                  <a:outerShdw blurRad="38100" dist="38100" dir="2700000" algn="tl">
                    <a:srgbClr val="000000">
                      <a:alpha val="43137"/>
                    </a:srgbClr>
                  </a:outerShdw>
                </a:effectLst>
              </a:defRPr>
            </a:lvl1pPr>
          </a:lstStyle>
          <a:p>
            <a:pPr lvl="0"/>
            <a:r>
              <a:rPr lang="en-US" smtClean="0"/>
              <a:t>Click to edit Master text styles</a:t>
            </a:r>
          </a:p>
        </p:txBody>
      </p:sp>
      <p:sp>
        <p:nvSpPr>
          <p:cNvPr id="14" name="Text Placeholder 13"/>
          <p:cNvSpPr>
            <a:spLocks noGrp="1"/>
          </p:cNvSpPr>
          <p:nvPr userDrawn="1">
            <p:ph type="body" sz="quarter" idx="11"/>
          </p:nvPr>
        </p:nvSpPr>
        <p:spPr>
          <a:xfrm>
            <a:off x="304800" y="1295400"/>
            <a:ext cx="6705600" cy="457200"/>
          </a:xfrm>
        </p:spPr>
        <p:txBody>
          <a:bodyPr>
            <a:noAutofit/>
          </a:bodyPr>
          <a:lstStyle>
            <a:lvl1pPr marL="0" indent="0">
              <a:buNone/>
              <a:defRPr sz="2000" i="1">
                <a:solidFill>
                  <a:schemeClr val="bg1">
                    <a:lumMod val="85000"/>
                  </a:schemeClr>
                </a:solidFill>
                <a:effectLst>
                  <a:outerShdw blurRad="38100" dist="38100" dir="2700000" algn="tl">
                    <a:srgbClr val="000000">
                      <a:alpha val="43137"/>
                    </a:srgbClr>
                  </a:outerShdw>
                </a:effectLst>
              </a:defRPr>
            </a:lvl1pPr>
          </a:lstStyle>
          <a:p>
            <a:pPr lvl="0"/>
            <a:r>
              <a:rPr lang="en-US" smtClean="0"/>
              <a:t>Click to edit Master text styles</a:t>
            </a:r>
          </a:p>
        </p:txBody>
      </p:sp>
      <p:sp>
        <p:nvSpPr>
          <p:cNvPr id="9" name="Title 10"/>
          <p:cNvSpPr>
            <a:spLocks noGrp="1"/>
          </p:cNvSpPr>
          <p:nvPr userDrawn="1">
            <p:ph type="title"/>
          </p:nvPr>
        </p:nvSpPr>
        <p:spPr>
          <a:xfrm>
            <a:off x="1905000" y="4572102"/>
            <a:ext cx="5334000" cy="685698"/>
          </a:xfrm>
        </p:spPr>
        <p:txBody>
          <a:bodyPr anchor="t">
            <a:normAutofit/>
          </a:bodyPr>
          <a:lstStyle>
            <a:lvl1pPr>
              <a:defRPr sz="2800">
                <a:solidFill>
                  <a:srgbClr val="9C6098"/>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59697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option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722313" y="4406900"/>
            <a:ext cx="7772400" cy="1362075"/>
          </a:xfrm>
        </p:spPr>
        <p:txBody>
          <a:bodyPr anchor="t"/>
          <a:lstStyle>
            <a:lvl1pPr algn="l">
              <a:defRPr sz="4000" b="0" cap="all">
                <a:solidFill>
                  <a:srgbClr val="562465"/>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6" name="Text Placeholder 2"/>
          <p:cNvSpPr>
            <a:spLocks noGrp="1"/>
          </p:cNvSpPr>
          <p:nvPr>
            <p:ph type="body" idx="1"/>
          </p:nvPr>
        </p:nvSpPr>
        <p:spPr>
          <a:xfrm>
            <a:off x="722313" y="2906713"/>
            <a:ext cx="7772400" cy="1500187"/>
          </a:xfrm>
        </p:spPr>
        <p:txBody>
          <a:bodyPr anchor="b"/>
          <a:lstStyle>
            <a:lvl1pPr marL="0" indent="0">
              <a:buNone/>
              <a:defRPr sz="2000">
                <a:solidFill>
                  <a:srgbClr val="9C6098"/>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34394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option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28800" y="4495800"/>
            <a:ext cx="5486400" cy="566738"/>
          </a:xfrm>
        </p:spPr>
        <p:txBody>
          <a:bodyPr anchor="b"/>
          <a:lstStyle>
            <a:lvl1pPr algn="l">
              <a:defRPr sz="2000" b="1">
                <a:solidFill>
                  <a:srgbClr val="562465"/>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7" name="Text Placeholder 3"/>
          <p:cNvSpPr>
            <a:spLocks noGrp="1"/>
          </p:cNvSpPr>
          <p:nvPr>
            <p:ph type="body" sz="half" idx="2"/>
          </p:nvPr>
        </p:nvSpPr>
        <p:spPr>
          <a:xfrm>
            <a:off x="1828800" y="5062538"/>
            <a:ext cx="5486400" cy="804862"/>
          </a:xfrm>
        </p:spPr>
        <p:txBody>
          <a:bodyPr/>
          <a:lstStyle>
            <a:lvl1pPr marL="0" indent="0">
              <a:buNone/>
              <a:defRPr sz="1400">
                <a:solidFill>
                  <a:srgbClr val="9C609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Picture Placeholder 2"/>
          <p:cNvSpPr>
            <a:spLocks noGrp="1"/>
          </p:cNvSpPr>
          <p:nvPr>
            <p:ph type="pic" idx="1"/>
          </p:nvPr>
        </p:nvSpPr>
        <p:spPr>
          <a:xfrm>
            <a:off x="1828800" y="3810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88153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 content, compariso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562465"/>
                </a:solidFill>
                <a:effectLst>
                  <a:outerShdw blurRad="38100" dist="38100" dir="2700000" algn="tl">
                    <a:srgbClr val="000000">
                      <a:alpha val="43137"/>
                    </a:srgb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562465"/>
                </a:solidFill>
              </a:defRPr>
            </a:lvl1pPr>
            <a:lvl2pPr>
              <a:defRPr sz="2000">
                <a:solidFill>
                  <a:srgbClr val="562465"/>
                </a:solidFill>
              </a:defRPr>
            </a:lvl2pPr>
            <a:lvl3pPr>
              <a:defRPr sz="1800">
                <a:solidFill>
                  <a:srgbClr val="562465"/>
                </a:solidFill>
              </a:defRPr>
            </a:lvl3pPr>
            <a:lvl4pPr>
              <a:defRPr sz="1600">
                <a:solidFill>
                  <a:srgbClr val="562465"/>
                </a:solidFill>
              </a:defRPr>
            </a:lvl4pPr>
            <a:lvl5pPr>
              <a:defRPr sz="1600">
                <a:solidFill>
                  <a:srgbClr val="562465"/>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562465"/>
                </a:solidFill>
                <a:effectLst>
                  <a:outerShdw blurRad="38100" dist="38100" dir="2700000" algn="tl">
                    <a:srgbClr val="000000">
                      <a:alpha val="43137"/>
                    </a:srgb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562465"/>
                </a:solidFill>
              </a:defRPr>
            </a:lvl1pPr>
            <a:lvl2pPr>
              <a:defRPr sz="2000">
                <a:solidFill>
                  <a:srgbClr val="562465"/>
                </a:solidFill>
              </a:defRPr>
            </a:lvl2pPr>
            <a:lvl3pPr>
              <a:defRPr sz="1800">
                <a:solidFill>
                  <a:srgbClr val="562465"/>
                </a:solidFill>
              </a:defRPr>
            </a:lvl3pPr>
            <a:lvl4pPr>
              <a:defRPr sz="1600">
                <a:solidFill>
                  <a:srgbClr val="562465"/>
                </a:solidFill>
              </a:defRPr>
            </a:lvl4pPr>
            <a:lvl5pPr>
              <a:defRPr sz="1600">
                <a:solidFill>
                  <a:srgbClr val="562465"/>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1526382" y="0"/>
            <a:ext cx="6091237" cy="1295400"/>
          </a:xfrm>
        </p:spPr>
        <p:txBody>
          <a:bodyPr/>
          <a:lstStyle>
            <a:lvl1pPr algn="ctr">
              <a:defRPr sz="3600">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0697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457200" y="1676400"/>
            <a:ext cx="4876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Picture Placeholder 8"/>
          <p:cNvSpPr>
            <a:spLocks noGrp="1"/>
          </p:cNvSpPr>
          <p:nvPr>
            <p:ph type="pic" sz="quarter" idx="14"/>
          </p:nvPr>
        </p:nvSpPr>
        <p:spPr>
          <a:xfrm>
            <a:off x="5410200" y="1676400"/>
            <a:ext cx="3276600" cy="4495800"/>
          </a:xfrm>
        </p:spPr>
        <p:txBody>
          <a:bodyPr rtlCol="0">
            <a:normAutofit/>
          </a:body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498950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ith NO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1"/>
          </p:nvPr>
        </p:nvSpPr>
        <p:spPr>
          <a:xfrm>
            <a:off x="457200" y="1676400"/>
            <a:ext cx="8229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1341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ransition option 4">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1143000"/>
          </a:xfrm>
        </p:spPr>
        <p:txBody>
          <a:bodyPr/>
          <a:lstStyle>
            <a:lvl1pPr>
              <a:defRPr>
                <a:solidFill>
                  <a:srgbClr val="562465"/>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60643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1F4A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BD0EE6C6-B2D1-476A-A5B7-8795B1AA5117}" type="slidenum">
              <a:rPr lang="en-US" smtClean="0"/>
              <a:t>‹#›</a:t>
            </a:fld>
            <a:endParaRPr lang="en-US" dirty="0"/>
          </a:p>
        </p:txBody>
      </p:sp>
    </p:spTree>
    <p:extLst>
      <p:ext uri="{BB962C8B-B14F-4D97-AF65-F5344CB8AC3E}">
        <p14:creationId xmlns:p14="http://schemas.microsoft.com/office/powerpoint/2010/main" val="403376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 image Option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209800"/>
            <a:ext cx="8229600" cy="1143000"/>
          </a:xfrm>
        </p:spPr>
        <p:txBody>
          <a:bodyPr/>
          <a:lstStyle>
            <a:lvl1pPr>
              <a:defRPr>
                <a:solidFill>
                  <a:srgbClr val="562465"/>
                </a:solidFill>
              </a:defRPr>
            </a:lvl1pPr>
          </a:lstStyle>
          <a:p>
            <a:r>
              <a:rPr lang="en-US" smtClean="0"/>
              <a:t>Click to edit Master title style</a:t>
            </a:r>
            <a:endParaRPr lang="en-US" dirty="0"/>
          </a:p>
        </p:txBody>
      </p:sp>
      <p:sp>
        <p:nvSpPr>
          <p:cNvPr id="5" name="Text Placeholder 17"/>
          <p:cNvSpPr>
            <a:spLocks noGrp="1"/>
          </p:cNvSpPr>
          <p:nvPr>
            <p:ph type="body" sz="quarter" idx="12"/>
          </p:nvPr>
        </p:nvSpPr>
        <p:spPr>
          <a:xfrm>
            <a:off x="1676400" y="4267200"/>
            <a:ext cx="5791200" cy="1219200"/>
          </a:xfrm>
        </p:spPr>
        <p:txBody>
          <a:bodyPr>
            <a:normAutofit/>
          </a:bodyPr>
          <a:lstStyle>
            <a:lvl1pPr marL="0" indent="0" algn="ctr">
              <a:buNone/>
              <a:defRPr sz="2400">
                <a:solidFill>
                  <a:schemeClr val="tx1">
                    <a:lumMod val="50000"/>
                    <a:lumOff val="50000"/>
                  </a:schemeClr>
                </a:solidFill>
                <a:effectLst/>
              </a:defRPr>
            </a:lvl1pPr>
          </a:lstStyle>
          <a:p>
            <a:pPr lvl="0"/>
            <a:r>
              <a:rPr lang="en-US" smtClean="0"/>
              <a:t>Click to edit Master text styles</a:t>
            </a:r>
          </a:p>
        </p:txBody>
      </p:sp>
      <p:sp>
        <p:nvSpPr>
          <p:cNvPr id="6" name="Text Placeholder 13"/>
          <p:cNvSpPr>
            <a:spLocks noGrp="1"/>
          </p:cNvSpPr>
          <p:nvPr>
            <p:ph type="body" sz="quarter" idx="11"/>
          </p:nvPr>
        </p:nvSpPr>
        <p:spPr>
          <a:xfrm>
            <a:off x="457200" y="3352800"/>
            <a:ext cx="8229600" cy="457200"/>
          </a:xfrm>
        </p:spPr>
        <p:txBody>
          <a:bodyPr>
            <a:noAutofit/>
          </a:bodyPr>
          <a:lstStyle>
            <a:lvl1pPr marL="0" indent="0" algn="ctr">
              <a:buNone/>
              <a:defRPr sz="2800" i="1">
                <a:solidFill>
                  <a:srgbClr val="9C6098"/>
                </a:solidFill>
                <a:effectLst/>
              </a:defRPr>
            </a:lvl1pPr>
          </a:lstStyle>
          <a:p>
            <a:pPr lvl="0"/>
            <a:r>
              <a:rPr lang="en-US" smtClean="0"/>
              <a:t>Click to edit Master text styles</a:t>
            </a:r>
          </a:p>
        </p:txBody>
      </p:sp>
    </p:spTree>
    <p:extLst>
      <p:ext uri="{BB962C8B-B14F-4D97-AF65-F5344CB8AC3E}">
        <p14:creationId xmlns:p14="http://schemas.microsoft.com/office/powerpoint/2010/main" val="4292961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Option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Title 3"/>
          <p:cNvSpPr>
            <a:spLocks noGrp="1"/>
          </p:cNvSpPr>
          <p:nvPr>
            <p:ph type="title"/>
          </p:nvPr>
        </p:nvSpPr>
        <p:spPr>
          <a:xfrm>
            <a:off x="457200" y="2209800"/>
            <a:ext cx="8229600" cy="1143000"/>
          </a:xfrm>
        </p:spPr>
        <p:txBody>
          <a:bodyPr/>
          <a:lstStyle>
            <a:lvl1pPr>
              <a:defRPr>
                <a:solidFill>
                  <a:srgbClr val="562465"/>
                </a:solidFill>
              </a:defRPr>
            </a:lvl1pPr>
          </a:lstStyle>
          <a:p>
            <a:r>
              <a:rPr lang="en-US" smtClean="0"/>
              <a:t>Click to edit Master title style</a:t>
            </a:r>
            <a:endParaRPr lang="en-US" dirty="0"/>
          </a:p>
        </p:txBody>
      </p:sp>
      <p:sp>
        <p:nvSpPr>
          <p:cNvPr id="12" name="Text Placeholder 13"/>
          <p:cNvSpPr>
            <a:spLocks noGrp="1"/>
          </p:cNvSpPr>
          <p:nvPr>
            <p:ph type="body" sz="quarter" idx="11"/>
          </p:nvPr>
        </p:nvSpPr>
        <p:spPr>
          <a:xfrm>
            <a:off x="457200" y="3352800"/>
            <a:ext cx="8229600" cy="457200"/>
          </a:xfrm>
        </p:spPr>
        <p:txBody>
          <a:bodyPr>
            <a:noAutofit/>
          </a:bodyPr>
          <a:lstStyle>
            <a:lvl1pPr marL="0" indent="0" algn="ctr">
              <a:buNone/>
              <a:defRPr sz="2800" i="1">
                <a:solidFill>
                  <a:srgbClr val="9C6098"/>
                </a:solidFill>
                <a:effectLst/>
              </a:defRPr>
            </a:lvl1pPr>
          </a:lstStyle>
          <a:p>
            <a:pPr lvl="0"/>
            <a:r>
              <a:rPr lang="en-US" smtClean="0"/>
              <a:t>Click to edit Master text styles</a:t>
            </a:r>
          </a:p>
        </p:txBody>
      </p:sp>
      <p:sp>
        <p:nvSpPr>
          <p:cNvPr id="13" name="Text Placeholder 17"/>
          <p:cNvSpPr>
            <a:spLocks noGrp="1"/>
          </p:cNvSpPr>
          <p:nvPr>
            <p:ph type="body" sz="quarter" idx="12"/>
          </p:nvPr>
        </p:nvSpPr>
        <p:spPr>
          <a:xfrm>
            <a:off x="1676400" y="4267200"/>
            <a:ext cx="5791200" cy="1219200"/>
          </a:xfrm>
        </p:spPr>
        <p:txBody>
          <a:bodyPr>
            <a:normAutofit/>
          </a:bodyPr>
          <a:lstStyle>
            <a:lvl1pPr marL="0" indent="0" algn="ctr">
              <a:buNone/>
              <a:defRPr sz="2400">
                <a:solidFill>
                  <a:schemeClr val="tx1">
                    <a:lumMod val="50000"/>
                    <a:lumOff val="50000"/>
                  </a:schemeClr>
                </a:solidFill>
                <a:effectLst/>
              </a:defRPr>
            </a:lvl1pPr>
          </a:lstStyle>
          <a:p>
            <a:pPr lvl="0"/>
            <a:r>
              <a:rPr lang="en-US" smtClean="0"/>
              <a:t>Click to edit Master text styles</a:t>
            </a:r>
          </a:p>
        </p:txBody>
      </p:sp>
    </p:spTree>
    <p:extLst>
      <p:ext uri="{BB962C8B-B14F-4D97-AF65-F5344CB8AC3E}">
        <p14:creationId xmlns:p14="http://schemas.microsoft.com/office/powerpoint/2010/main" val="835919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 content, title, no imag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754563"/>
          </a:xfrm>
        </p:spPr>
        <p:txBody>
          <a:bodyPr/>
          <a:lstStyle>
            <a:lvl1pPr>
              <a:defRPr sz="2600">
                <a:solidFill>
                  <a:srgbClr val="562465"/>
                </a:solidFill>
              </a:defRPr>
            </a:lvl1pPr>
            <a:lvl2pPr>
              <a:defRPr sz="2400">
                <a:solidFill>
                  <a:srgbClr val="562465"/>
                </a:solidFill>
              </a:defRPr>
            </a:lvl2pPr>
            <a:lvl3pPr>
              <a:defRPr sz="2000">
                <a:solidFill>
                  <a:srgbClr val="562465"/>
                </a:solidFill>
              </a:defRPr>
            </a:lvl3pPr>
            <a:lvl4pPr>
              <a:defRPr>
                <a:solidFill>
                  <a:srgbClr val="562465"/>
                </a:solidFill>
              </a:defRPr>
            </a:lvl4pPr>
            <a:lvl5pPr>
              <a:defRPr>
                <a:solidFill>
                  <a:srgbClr val="562465"/>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a:xfrm>
            <a:off x="457200" y="76200"/>
            <a:ext cx="7086600" cy="1143000"/>
          </a:xfrm>
        </p:spPr>
        <p:txBody>
          <a:bodyPr/>
          <a:lstStyle>
            <a:lvl1pPr algn="l">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7205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 content, title, imag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873752" cy="4498848"/>
          </a:xfrm>
        </p:spPr>
        <p:txBody>
          <a:bodyPr/>
          <a:lstStyle>
            <a:lvl1pPr>
              <a:defRPr sz="2600">
                <a:solidFill>
                  <a:srgbClr val="562465"/>
                </a:solidFill>
              </a:defRPr>
            </a:lvl1pPr>
            <a:lvl2pPr>
              <a:defRPr sz="2400">
                <a:solidFill>
                  <a:srgbClr val="562465"/>
                </a:solidFill>
              </a:defRPr>
            </a:lvl2pPr>
            <a:lvl3pPr>
              <a:defRPr sz="2000">
                <a:solidFill>
                  <a:srgbClr val="562465"/>
                </a:solidFill>
              </a:defRPr>
            </a:lvl3pPr>
            <a:lvl4pPr>
              <a:defRPr>
                <a:solidFill>
                  <a:srgbClr val="562465"/>
                </a:solidFill>
              </a:defRPr>
            </a:lvl4pPr>
            <a:lvl5pPr>
              <a:defRPr>
                <a:solidFill>
                  <a:srgbClr val="562465"/>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Picture Placeholder 3"/>
          <p:cNvSpPr>
            <a:spLocks noGrp="1"/>
          </p:cNvSpPr>
          <p:nvPr>
            <p:ph type="pic" sz="quarter" idx="13"/>
          </p:nvPr>
        </p:nvSpPr>
        <p:spPr>
          <a:xfrm>
            <a:off x="5404104" y="1600200"/>
            <a:ext cx="3282696" cy="4498848"/>
          </a:xfrm>
        </p:spPr>
        <p:txBody>
          <a:bodyPr rtlCol="0">
            <a:normAutofit/>
          </a:bodyPr>
          <a:lstStyle/>
          <a:p>
            <a:pPr lvl="0"/>
            <a:r>
              <a:rPr lang="en-US" noProof="0" dirty="0" smtClean="0"/>
              <a:t>Click icon to add picture</a:t>
            </a:r>
            <a:endParaRPr lang="en-US" noProof="0" dirty="0"/>
          </a:p>
        </p:txBody>
      </p:sp>
      <p:sp>
        <p:nvSpPr>
          <p:cNvPr id="7" name="Title 7"/>
          <p:cNvSpPr>
            <a:spLocks noGrp="1"/>
          </p:cNvSpPr>
          <p:nvPr>
            <p:ph type="title"/>
          </p:nvPr>
        </p:nvSpPr>
        <p:spPr>
          <a:xfrm>
            <a:off x="457200" y="76200"/>
            <a:ext cx="7086600" cy="1143000"/>
          </a:xfrm>
        </p:spPr>
        <p:txBody>
          <a:bodyPr/>
          <a:lstStyle>
            <a:lvl1pPr algn="l">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570673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 content, no title bar, no imag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72001"/>
          </a:xfrm>
        </p:spPr>
        <p:txBody>
          <a:bodyPr/>
          <a:lstStyle>
            <a:lvl1pPr>
              <a:defRPr>
                <a:solidFill>
                  <a:srgbClr val="562465"/>
                </a:solidFill>
              </a:defRPr>
            </a:lvl1pPr>
            <a:lvl2pPr>
              <a:defRPr>
                <a:solidFill>
                  <a:srgbClr val="562465"/>
                </a:solidFill>
              </a:defRPr>
            </a:lvl2pPr>
            <a:lvl3pPr>
              <a:defRPr>
                <a:solidFill>
                  <a:srgbClr val="562465"/>
                </a:solidFill>
              </a:defRPr>
            </a:lvl3pPr>
            <a:lvl4pPr>
              <a:defRPr>
                <a:solidFill>
                  <a:srgbClr val="562465"/>
                </a:solidFill>
              </a:defRPr>
            </a:lvl4pPr>
            <a:lvl5pPr>
              <a:defRPr>
                <a:solidFill>
                  <a:srgbClr val="562465"/>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7"/>
          <p:cNvSpPr>
            <a:spLocks noGrp="1"/>
          </p:cNvSpPr>
          <p:nvPr>
            <p:ph type="title"/>
          </p:nvPr>
        </p:nvSpPr>
        <p:spPr>
          <a:xfrm>
            <a:off x="457200" y="76200"/>
            <a:ext cx="7239000" cy="1143000"/>
          </a:xfrm>
        </p:spPr>
        <p:txBody>
          <a:bodyPr/>
          <a:lstStyle>
            <a:lvl1pPr algn="l">
              <a:defRPr sz="4000">
                <a:solidFill>
                  <a:srgbClr val="562465"/>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193426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ody - content, no title bar, no imag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72001"/>
          </a:xfrm>
        </p:spPr>
        <p:txBody>
          <a:bodyPr/>
          <a:lstStyle>
            <a:lvl1pPr>
              <a:defRPr>
                <a:solidFill>
                  <a:srgbClr val="562465"/>
                </a:solidFill>
              </a:defRPr>
            </a:lvl1pPr>
            <a:lvl2pPr>
              <a:defRPr>
                <a:solidFill>
                  <a:srgbClr val="562465"/>
                </a:solidFill>
              </a:defRPr>
            </a:lvl2pPr>
            <a:lvl3pPr>
              <a:defRPr>
                <a:solidFill>
                  <a:srgbClr val="562465"/>
                </a:solidFill>
              </a:defRPr>
            </a:lvl3pPr>
            <a:lvl4pPr>
              <a:defRPr>
                <a:solidFill>
                  <a:srgbClr val="562465"/>
                </a:solidFill>
              </a:defRPr>
            </a:lvl4pPr>
            <a:lvl5pPr>
              <a:defRPr>
                <a:solidFill>
                  <a:srgbClr val="562465"/>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7"/>
          <p:cNvSpPr>
            <a:spLocks noGrp="1"/>
          </p:cNvSpPr>
          <p:nvPr>
            <p:ph type="title"/>
          </p:nvPr>
        </p:nvSpPr>
        <p:spPr>
          <a:xfrm>
            <a:off x="457200" y="76200"/>
            <a:ext cx="8229600" cy="1143000"/>
          </a:xfrm>
        </p:spPr>
        <p:txBody>
          <a:bodyPr/>
          <a:lstStyle>
            <a:lvl1pPr algn="l">
              <a:defRPr sz="4000">
                <a:solidFill>
                  <a:srgbClr val="562465"/>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01836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 content-sli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lvl1pPr>
              <a:defRPr sz="2200">
                <a:solidFill>
                  <a:srgbClr val="562465"/>
                </a:solidFill>
              </a:defRPr>
            </a:lvl1pPr>
            <a:lvl2pPr>
              <a:defRPr sz="2200">
                <a:solidFill>
                  <a:srgbClr val="562465"/>
                </a:solidFill>
              </a:defRPr>
            </a:lvl2pPr>
            <a:lvl3pPr>
              <a:defRPr sz="2200">
                <a:solidFill>
                  <a:srgbClr val="562465"/>
                </a:solidFill>
              </a:defRPr>
            </a:lvl3pPr>
            <a:lvl4pPr>
              <a:defRPr sz="2200">
                <a:solidFill>
                  <a:srgbClr val="562465"/>
                </a:solidFill>
              </a:defRPr>
            </a:lvl4pPr>
            <a:lvl5pPr>
              <a:defRPr sz="2200">
                <a:solidFill>
                  <a:srgbClr val="562465"/>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0" y="0"/>
            <a:ext cx="9144000" cy="457200"/>
          </a:xfrm>
        </p:spPr>
        <p:txBody>
          <a:bodyPr/>
          <a:lstStyle>
            <a:lvl1pPr algn="ctr">
              <a:defRPr sz="2400">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980077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ransition option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667125"/>
            <a:ext cx="7772400" cy="1362075"/>
          </a:xfrm>
        </p:spPr>
        <p:txBody>
          <a:bodyPr anchor="t"/>
          <a:lstStyle>
            <a:lvl1pPr algn="l">
              <a:defRPr sz="4000" b="0" cap="all">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166938"/>
            <a:ext cx="7772400" cy="1500187"/>
          </a:xfrm>
        </p:spPr>
        <p:txBody>
          <a:bodyPr anchor="b"/>
          <a:lstStyle>
            <a:lvl1pPr marL="0" indent="0">
              <a:buNone/>
              <a:defRPr sz="2000">
                <a:solidFill>
                  <a:schemeClr val="bg1">
                    <a:lumMod val="95000"/>
                  </a:schemeClr>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95729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6" name="Slide Number Placeholder 5"/>
          <p:cNvSpPr>
            <a:spLocks noGrp="1"/>
          </p:cNvSpPr>
          <p:nvPr>
            <p:ph type="sldNum" sz="quarter" idx="4"/>
          </p:nvPr>
        </p:nvSpPr>
        <p:spPr>
          <a:xfrm>
            <a:off x="0" y="6356350"/>
            <a:ext cx="381000" cy="365125"/>
          </a:xfrm>
          <a:prstGeom prst="rect">
            <a:avLst/>
          </a:prstGeom>
        </p:spPr>
        <p:txBody>
          <a:bodyPr vert="horz" lIns="91440" tIns="45720" rIns="91440" bIns="45720" rtlCol="0" anchor="ctr"/>
          <a:lstStyle>
            <a:lvl1pPr algn="l" fontAlgn="auto">
              <a:spcBef>
                <a:spcPts val="0"/>
              </a:spcBef>
              <a:spcAft>
                <a:spcPts val="0"/>
              </a:spcAft>
              <a:defRPr sz="1200" b="1" smtClean="0">
                <a:solidFill>
                  <a:srgbClr val="562465"/>
                </a:solidFill>
                <a:latin typeface="+mn-lt"/>
                <a:cs typeface="+mn-cs"/>
              </a:defRPr>
            </a:lvl1pPr>
          </a:lstStyle>
          <a:p>
            <a:pPr>
              <a:defRPr/>
            </a:pPr>
            <a:fld id="{8EFFA3D1-EB42-4381-99F8-06AF8B431832}" type="slidenum">
              <a:rPr lang="en-US" smtClean="0"/>
              <a:pPr>
                <a:defRPr/>
              </a:pPr>
              <a:t>‹#›</a:t>
            </a:fld>
            <a:endParaRPr lang="en-US" dirty="0"/>
          </a:p>
        </p:txBody>
      </p:sp>
      <p:sp>
        <p:nvSpPr>
          <p:cNvPr id="5" name="TextBox 4"/>
          <p:cNvSpPr txBox="1"/>
          <p:nvPr userDrawn="1"/>
        </p:nvSpPr>
        <p:spPr>
          <a:xfrm>
            <a:off x="8686800" y="6368534"/>
            <a:ext cx="365760" cy="369332"/>
          </a:xfrm>
          <a:prstGeom prst="rect">
            <a:avLst/>
          </a:prstGeom>
          <a:solidFill>
            <a:srgbClr val="663366"/>
          </a:solidFill>
          <a:ln>
            <a:solidFill>
              <a:schemeClr val="bg1"/>
            </a:solidFill>
          </a:ln>
        </p:spPr>
        <p:txBody>
          <a:bodyPr wrap="square" rtlCol="0" anchor="ctr">
            <a:spAutoFit/>
          </a:bodyPr>
          <a:lstStyle/>
          <a:p>
            <a:pPr algn="ctr"/>
            <a:r>
              <a:rPr lang="en-US" b="1" dirty="0" smtClean="0">
                <a:solidFill>
                  <a:schemeClr val="bg1"/>
                </a:solidFill>
              </a:rPr>
              <a:t>A</a:t>
            </a:r>
            <a:endParaRPr lang="en-US" b="1"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6"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8" r:id="rId12"/>
    <p:sldLayoutId id="2147483684" r:id="rId13"/>
    <p:sldLayoutId id="2147483685" r:id="rId14"/>
    <p:sldLayoutId id="2147483697" r:id="rId15"/>
    <p:sldLayoutId id="2147483700" r:id="rId16"/>
  </p:sldLayoutIdLst>
  <p:timing>
    <p:tnLst>
      <p:par>
        <p:cTn id="1" dur="indefinite" restart="never" nodeType="tmRoot"/>
      </p:par>
    </p:tnLst>
  </p:timing>
  <p:hf hdr="0" ftr="0" dt="0"/>
  <p:txStyles>
    <p:titleStyle>
      <a:lvl1pPr algn="ctr" rtl="0" eaLnBrk="1" fontAlgn="base" hangingPunct="1">
        <a:spcBef>
          <a:spcPct val="0"/>
        </a:spcBef>
        <a:spcAft>
          <a:spcPct val="0"/>
        </a:spcAft>
        <a:defRPr sz="4400" kern="1200">
          <a:solidFill>
            <a:srgbClr val="562465"/>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4400">
          <a:solidFill>
            <a:srgbClr val="10253F"/>
          </a:solidFill>
          <a:latin typeface="Calibri" pitchFamily="34" charset="0"/>
        </a:defRPr>
      </a:lvl2pPr>
      <a:lvl3pPr algn="ctr" rtl="0" eaLnBrk="1" fontAlgn="base" hangingPunct="1">
        <a:spcBef>
          <a:spcPct val="0"/>
        </a:spcBef>
        <a:spcAft>
          <a:spcPct val="0"/>
        </a:spcAft>
        <a:defRPr sz="4400">
          <a:solidFill>
            <a:srgbClr val="10253F"/>
          </a:solidFill>
          <a:latin typeface="Calibri" pitchFamily="34" charset="0"/>
        </a:defRPr>
      </a:lvl3pPr>
      <a:lvl4pPr algn="ctr" rtl="0" eaLnBrk="1" fontAlgn="base" hangingPunct="1">
        <a:spcBef>
          <a:spcPct val="0"/>
        </a:spcBef>
        <a:spcAft>
          <a:spcPct val="0"/>
        </a:spcAft>
        <a:defRPr sz="4400">
          <a:solidFill>
            <a:srgbClr val="10253F"/>
          </a:solidFill>
          <a:latin typeface="Calibri" pitchFamily="34" charset="0"/>
        </a:defRPr>
      </a:lvl4pPr>
      <a:lvl5pPr algn="ctr" rtl="0" eaLnBrk="1" fontAlgn="base" hangingPunct="1">
        <a:spcBef>
          <a:spcPct val="0"/>
        </a:spcBef>
        <a:spcAft>
          <a:spcPct val="0"/>
        </a:spcAft>
        <a:defRPr sz="4400">
          <a:solidFill>
            <a:srgbClr val="10253F"/>
          </a:solidFill>
          <a:latin typeface="Calibri" pitchFamily="34" charset="0"/>
        </a:defRPr>
      </a:lvl5pPr>
      <a:lvl6pPr marL="457200" algn="ctr" rtl="0" eaLnBrk="1" fontAlgn="base" hangingPunct="1">
        <a:spcBef>
          <a:spcPct val="0"/>
        </a:spcBef>
        <a:spcAft>
          <a:spcPct val="0"/>
        </a:spcAft>
        <a:defRPr sz="4400">
          <a:solidFill>
            <a:srgbClr val="10253F"/>
          </a:solidFill>
          <a:latin typeface="Calibri" pitchFamily="34" charset="0"/>
        </a:defRPr>
      </a:lvl6pPr>
      <a:lvl7pPr marL="914400" algn="ctr" rtl="0" eaLnBrk="1" fontAlgn="base" hangingPunct="1">
        <a:spcBef>
          <a:spcPct val="0"/>
        </a:spcBef>
        <a:spcAft>
          <a:spcPct val="0"/>
        </a:spcAft>
        <a:defRPr sz="4400">
          <a:solidFill>
            <a:srgbClr val="10253F"/>
          </a:solidFill>
          <a:latin typeface="Calibri" pitchFamily="34" charset="0"/>
        </a:defRPr>
      </a:lvl7pPr>
      <a:lvl8pPr marL="1371600" algn="ctr" rtl="0" eaLnBrk="1" fontAlgn="base" hangingPunct="1">
        <a:spcBef>
          <a:spcPct val="0"/>
        </a:spcBef>
        <a:spcAft>
          <a:spcPct val="0"/>
        </a:spcAft>
        <a:defRPr sz="4400">
          <a:solidFill>
            <a:srgbClr val="10253F"/>
          </a:solidFill>
          <a:latin typeface="Calibri" pitchFamily="34" charset="0"/>
        </a:defRPr>
      </a:lvl8pPr>
      <a:lvl9pPr marL="1828800" algn="ctr" rtl="0" eaLnBrk="1" fontAlgn="base" hangingPunct="1">
        <a:spcBef>
          <a:spcPct val="0"/>
        </a:spcBef>
        <a:spcAft>
          <a:spcPct val="0"/>
        </a:spcAft>
        <a:defRPr sz="4400">
          <a:solidFill>
            <a:srgbClr val="10253F"/>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2600" kern="1200">
          <a:solidFill>
            <a:srgbClr val="562465"/>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rgbClr val="562465"/>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rgbClr val="562465"/>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562465"/>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rgbClr val="56246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2.png"/><Relationship Id="rId5" Type="http://schemas.openxmlformats.org/officeDocument/2006/relationships/hyperlink" Target="https://www.youtube.com/watch?v=VYnbdFDQoMU"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surveys.dodea.edu/n/SSTrainingEval.aspx"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p:txBody>
          <a:bodyPr/>
          <a:lstStyle/>
          <a:p>
            <a:r>
              <a:rPr lang="en-US" dirty="0" smtClean="0"/>
              <a:t>Sure Start Program Training</a:t>
            </a:r>
            <a:endParaRPr lang="en-US" dirty="0"/>
          </a:p>
        </p:txBody>
      </p:sp>
      <p:sp>
        <p:nvSpPr>
          <p:cNvPr id="11" name="Text Placeholder 10"/>
          <p:cNvSpPr>
            <a:spLocks noGrp="1"/>
          </p:cNvSpPr>
          <p:nvPr>
            <p:ph type="body" sz="quarter" idx="11"/>
          </p:nvPr>
        </p:nvSpPr>
        <p:spPr/>
        <p:txBody>
          <a:bodyPr/>
          <a:lstStyle/>
          <a:p>
            <a:r>
              <a:rPr lang="en-US" dirty="0" smtClean="0"/>
              <a:t>August: School Year 2016-2017</a:t>
            </a:r>
            <a:endParaRPr lang="en-US" dirty="0"/>
          </a:p>
        </p:txBody>
      </p:sp>
      <p:sp>
        <p:nvSpPr>
          <p:cNvPr id="9" name="Title 8"/>
          <p:cNvSpPr>
            <a:spLocks noGrp="1"/>
          </p:cNvSpPr>
          <p:nvPr>
            <p:ph type="title"/>
          </p:nvPr>
        </p:nvSpPr>
        <p:spPr/>
        <p:txBody>
          <a:bodyPr>
            <a:normAutofit/>
          </a:bodyPr>
          <a:lstStyle/>
          <a:p>
            <a:r>
              <a:rPr lang="en-US" dirty="0" smtClean="0">
                <a:solidFill>
                  <a:srgbClr val="663366"/>
                </a:solidFill>
                <a:effectLst>
                  <a:outerShdw blurRad="38100" dist="38100" dir="2700000" algn="tl">
                    <a:srgbClr val="000000">
                      <a:alpha val="43137"/>
                    </a:srgbClr>
                  </a:outerShdw>
                </a:effectLst>
              </a:rPr>
              <a:t>Administrators</a:t>
            </a:r>
            <a:endParaRPr lang="en-US" dirty="0">
              <a:solidFill>
                <a:srgbClr val="663366"/>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027" y="4132262"/>
            <a:ext cx="2753974" cy="2062421"/>
          </a:xfrm>
          <a:prstGeom prst="rect">
            <a:avLst/>
          </a:prstGeom>
        </p:spPr>
      </p:pic>
      <p:pic>
        <p:nvPicPr>
          <p:cNvPr id="2055"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b="1478"/>
          <a:stretch/>
        </p:blipFill>
        <p:spPr bwMode="auto">
          <a:xfrm>
            <a:off x="0" y="4132262"/>
            <a:ext cx="1940192" cy="2062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1371601"/>
            <a:ext cx="8686800" cy="3352800"/>
          </a:xfrm>
        </p:spPr>
        <p:txBody>
          <a:bodyPr/>
          <a:lstStyle/>
          <a:p>
            <a:r>
              <a:rPr lang="en-US" sz="2000" dirty="0" smtClean="0"/>
              <a:t>Standards – DoDEA College and Career Ready Standards </a:t>
            </a:r>
            <a:r>
              <a:rPr lang="en-US" sz="2000" dirty="0"/>
              <a:t>for Preschool (</a:t>
            </a:r>
            <a:r>
              <a:rPr lang="en-US" sz="2000" dirty="0" smtClean="0"/>
              <a:t>CCRSP)</a:t>
            </a:r>
          </a:p>
          <a:p>
            <a:r>
              <a:rPr lang="en-US" sz="2000" dirty="0" smtClean="0"/>
              <a:t>The Creative Curriculum for Preschool &amp; Daily Resources </a:t>
            </a:r>
          </a:p>
          <a:p>
            <a:r>
              <a:rPr lang="en-US" sz="2000" dirty="0" smtClean="0"/>
              <a:t>Teaching Strategies GOLD</a:t>
            </a:r>
          </a:p>
          <a:p>
            <a:r>
              <a:rPr lang="en-US" sz="2000" dirty="0" smtClean="0"/>
              <a:t>Classroom &amp; materials together are the curriculum</a:t>
            </a:r>
          </a:p>
          <a:p>
            <a:pPr lvl="1"/>
            <a:r>
              <a:rPr lang="en-US" sz="2000" dirty="0" smtClean="0"/>
              <a:t>Priority One Purchasing:</a:t>
            </a:r>
          </a:p>
          <a:p>
            <a:pPr lvl="2"/>
            <a:r>
              <a:rPr lang="en-US" dirty="0" smtClean="0"/>
              <a:t>ESI-R</a:t>
            </a:r>
          </a:p>
          <a:p>
            <a:pPr lvl="2"/>
            <a:r>
              <a:rPr lang="en-US" dirty="0" smtClean="0"/>
              <a:t>Sheets</a:t>
            </a:r>
          </a:p>
          <a:p>
            <a:pPr lvl="2"/>
            <a:r>
              <a:rPr lang="en-US" dirty="0" smtClean="0"/>
              <a:t>Child- sized dishes for family style dining</a:t>
            </a:r>
          </a:p>
          <a:p>
            <a:pPr lvl="2"/>
            <a:r>
              <a:rPr lang="en-US" dirty="0" smtClean="0"/>
              <a:t>Materials for interest area and outdoor equipment</a:t>
            </a:r>
          </a:p>
          <a:p>
            <a:pPr lvl="2"/>
            <a:endParaRPr lang="en-US" dirty="0" smtClean="0"/>
          </a:p>
        </p:txBody>
      </p:sp>
      <p:sp>
        <p:nvSpPr>
          <p:cNvPr id="12" name="Title 11"/>
          <p:cNvSpPr>
            <a:spLocks noGrp="1"/>
          </p:cNvSpPr>
          <p:nvPr>
            <p:ph type="title"/>
          </p:nvPr>
        </p:nvSpPr>
        <p:spPr>
          <a:xfrm>
            <a:off x="457200" y="76200"/>
            <a:ext cx="7924800" cy="1143000"/>
          </a:xfrm>
        </p:spPr>
        <p:txBody>
          <a:bodyPr>
            <a:normAutofit fontScale="90000"/>
          </a:bodyPr>
          <a:lstStyle/>
          <a:p>
            <a:r>
              <a:rPr lang="en-US" dirty="0" smtClean="0"/>
              <a:t>Education Component</a:t>
            </a:r>
            <a:br>
              <a:rPr lang="en-US" dirty="0" smtClean="0"/>
            </a:br>
            <a:r>
              <a:rPr lang="en-US" dirty="0" smtClean="0"/>
              <a:t>Curriculum, Instruction &amp; Assessment</a:t>
            </a:r>
            <a:endParaRPr lang="en-US"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5147802"/>
            <a:ext cx="1219200" cy="652311"/>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3922" y="4753233"/>
            <a:ext cx="1753839" cy="1441450"/>
          </a:xfrm>
          <a:prstGeom prst="rect">
            <a:avLst/>
          </a:prstGeom>
        </p:spPr>
      </p:pic>
    </p:spTree>
    <p:extLst>
      <p:ext uri="{BB962C8B-B14F-4D97-AF65-F5344CB8AC3E}">
        <p14:creationId xmlns:p14="http://schemas.microsoft.com/office/powerpoint/2010/main" val="2996916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Early Childhood </a:t>
            </a:r>
            <a:r>
              <a:rPr lang="en-US" dirty="0" smtClean="0"/>
              <a:t>Environment </a:t>
            </a:r>
            <a:r>
              <a:rPr lang="en-US" dirty="0" smtClean="0"/>
              <a:t>Rating </a:t>
            </a:r>
            <a:r>
              <a:rPr lang="en-US" dirty="0" smtClean="0"/>
              <a:t>Scale-Revised ed.  </a:t>
            </a:r>
            <a:r>
              <a:rPr lang="en-US" dirty="0" smtClean="0"/>
              <a:t>(</a:t>
            </a:r>
            <a:r>
              <a:rPr lang="en-US" dirty="0" smtClean="0"/>
              <a:t>ECERS-R)</a:t>
            </a:r>
            <a:endParaRPr lang="en-US" dirty="0" smtClean="0"/>
          </a:p>
          <a:p>
            <a:r>
              <a:rPr lang="en-US" dirty="0" smtClean="0"/>
              <a:t>DoDEA Early Childhood Space and Safety Checklist</a:t>
            </a:r>
          </a:p>
          <a:p>
            <a:r>
              <a:rPr lang="en-US" dirty="0" smtClean="0"/>
              <a:t>Annual Sure Start Report</a:t>
            </a:r>
          </a:p>
          <a:p>
            <a:r>
              <a:rPr lang="en-US" dirty="0" smtClean="0"/>
              <a:t>Teaching Strategies GOLD Reports</a:t>
            </a:r>
          </a:p>
          <a:p>
            <a:r>
              <a:rPr lang="en-US" dirty="0" smtClean="0"/>
              <a:t>Results from Parent Questionnaire</a:t>
            </a:r>
            <a:endParaRPr lang="en-US" dirty="0"/>
          </a:p>
          <a:p>
            <a:r>
              <a:rPr lang="en-US" dirty="0" smtClean="0"/>
              <a:t>Participation in Accreditation Process</a:t>
            </a:r>
          </a:p>
          <a:p>
            <a:r>
              <a:rPr lang="en-US" dirty="0" smtClean="0"/>
              <a:t>Teacher Personal Reflection</a:t>
            </a:r>
          </a:p>
          <a:p>
            <a:pPr marL="0" indent="0">
              <a:buNone/>
            </a:pPr>
            <a:endParaRPr lang="en-US" dirty="0"/>
          </a:p>
          <a:p>
            <a:pPr>
              <a:buFont typeface="Wingdings" panose="05000000000000000000" pitchFamily="2" charset="2"/>
              <a:buChar char="Ø"/>
            </a:pPr>
            <a:r>
              <a:rPr lang="en-US" b="1" dirty="0" smtClean="0"/>
              <a:t>Sure Start Program Continuous Improvement Plan </a:t>
            </a:r>
          </a:p>
          <a:p>
            <a:endParaRPr lang="en-US" dirty="0"/>
          </a:p>
        </p:txBody>
      </p:sp>
      <p:sp>
        <p:nvSpPr>
          <p:cNvPr id="5" name="Title 3"/>
          <p:cNvSpPr>
            <a:spLocks noGrp="1"/>
          </p:cNvSpPr>
          <p:nvPr>
            <p:ph type="title"/>
          </p:nvPr>
        </p:nvSpPr>
        <p:spPr/>
        <p:txBody>
          <a:bodyPr>
            <a:normAutofit fontScale="90000"/>
          </a:bodyPr>
          <a:lstStyle/>
          <a:p>
            <a:r>
              <a:rPr lang="en-US" dirty="0" smtClean="0"/>
              <a:t>Education Component</a:t>
            </a:r>
            <a:br>
              <a:rPr lang="en-US" dirty="0" smtClean="0"/>
            </a:br>
            <a:r>
              <a:rPr lang="en-US" dirty="0" smtClean="0"/>
              <a:t>Program Evaluation </a:t>
            </a:r>
            <a:endParaRPr lang="en-US" dirty="0"/>
          </a:p>
        </p:txBody>
      </p:sp>
    </p:spTree>
    <p:extLst>
      <p:ext uri="{BB962C8B-B14F-4D97-AF65-F5344CB8AC3E}">
        <p14:creationId xmlns:p14="http://schemas.microsoft.com/office/powerpoint/2010/main" val="2809788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Education Component</a:t>
            </a:r>
            <a:endParaRPr lang="en-US" dirty="0"/>
          </a:p>
        </p:txBody>
      </p:sp>
      <p:sp>
        <p:nvSpPr>
          <p:cNvPr id="5" name="TextBox 4"/>
          <p:cNvSpPr txBox="1"/>
          <p:nvPr/>
        </p:nvSpPr>
        <p:spPr>
          <a:xfrm>
            <a:off x="304800" y="5486400"/>
            <a:ext cx="3200400" cy="646331"/>
          </a:xfrm>
          <a:prstGeom prst="rect">
            <a:avLst/>
          </a:prstGeom>
          <a:solidFill>
            <a:schemeClr val="accent4">
              <a:lumMod val="20000"/>
              <a:lumOff val="80000"/>
            </a:schemeClr>
          </a:solidFill>
          <a:ln>
            <a:solidFill>
              <a:srgbClr val="663366"/>
            </a:solidFill>
          </a:ln>
        </p:spPr>
        <p:txBody>
          <a:bodyPr wrap="square" rtlCol="0">
            <a:spAutoFit/>
          </a:bodyPr>
          <a:lstStyle/>
          <a:p>
            <a:r>
              <a:rPr lang="en-US" sz="1200" dirty="0"/>
              <a:t>Handouts: </a:t>
            </a:r>
            <a:endParaRPr lang="en-US" sz="1200" dirty="0" smtClean="0"/>
          </a:p>
          <a:p>
            <a:r>
              <a:rPr lang="en-US" sz="1200" dirty="0" smtClean="0"/>
              <a:t>CCRSP: Objectives </a:t>
            </a:r>
            <a:r>
              <a:rPr lang="en-US" sz="1200" dirty="0"/>
              <a:t>for Development &amp; </a:t>
            </a:r>
            <a:r>
              <a:rPr lang="en-US" sz="1200" dirty="0" smtClean="0"/>
              <a:t>Learning</a:t>
            </a:r>
          </a:p>
          <a:p>
            <a:r>
              <a:rPr lang="en-US" sz="1200" dirty="0" smtClean="0"/>
              <a:t>Creative Curriculum In Action</a:t>
            </a:r>
            <a:endParaRPr lang="en-US" sz="1200" dirty="0"/>
          </a:p>
        </p:txBody>
      </p:sp>
      <p:sp>
        <p:nvSpPr>
          <p:cNvPr id="6" name="TextBox 5"/>
          <p:cNvSpPr txBox="1"/>
          <p:nvPr/>
        </p:nvSpPr>
        <p:spPr>
          <a:xfrm>
            <a:off x="5638800" y="5671066"/>
            <a:ext cx="3505200" cy="461665"/>
          </a:xfrm>
          <a:prstGeom prst="rect">
            <a:avLst/>
          </a:prstGeom>
          <a:noFill/>
        </p:spPr>
        <p:txBody>
          <a:bodyPr wrap="square" rtlCol="0">
            <a:spAutoFit/>
          </a:bodyPr>
          <a:lstStyle/>
          <a:p>
            <a:r>
              <a:rPr lang="en-US" sz="1200" dirty="0"/>
              <a:t>Video: A Day in the Life of The Creative Curriculum Preschool </a:t>
            </a:r>
            <a:r>
              <a:rPr lang="en-US" sz="1200" dirty="0" smtClean="0"/>
              <a:t>Classroom, </a:t>
            </a:r>
            <a:r>
              <a:rPr lang="en-US" sz="1200" dirty="0" smtClean="0">
                <a:hlinkClick r:id="rId5"/>
              </a:rPr>
              <a:t>YouTube</a:t>
            </a:r>
            <a:r>
              <a:rPr lang="en-US" sz="1200" dirty="0" smtClean="0"/>
              <a:t>, </a:t>
            </a:r>
            <a:r>
              <a:rPr lang="en-US" sz="1200" dirty="0"/>
              <a:t>MIS </a:t>
            </a:r>
            <a:r>
              <a:rPr lang="en-US" sz="1200" dirty="0" smtClean="0"/>
              <a:t>Dept.</a:t>
            </a:r>
            <a:endParaRPr lang="en-US" sz="1200" dirty="0"/>
          </a:p>
        </p:txBody>
      </p:sp>
      <p:pic>
        <p:nvPicPr>
          <p:cNvPr id="2" name="A Day in the Life of The Creative Curriculum Preschool Classro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43200" y="2057400"/>
            <a:ext cx="3657600" cy="2743200"/>
          </a:xfrm>
          <a:prstGeom prst="rect">
            <a:avLst/>
          </a:prstGeom>
        </p:spPr>
      </p:pic>
    </p:spTree>
    <p:extLst>
      <p:ext uri="{BB962C8B-B14F-4D97-AF65-F5344CB8AC3E}">
        <p14:creationId xmlns:p14="http://schemas.microsoft.com/office/powerpoint/2010/main" val="3694452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&amp; Nutrition Component</a:t>
            </a:r>
            <a:endParaRPr lang="en-US" dirty="0"/>
          </a:p>
        </p:txBody>
      </p:sp>
    </p:spTree>
    <p:extLst>
      <p:ext uri="{BB962C8B-B14F-4D97-AF65-F5344CB8AC3E}">
        <p14:creationId xmlns:p14="http://schemas.microsoft.com/office/powerpoint/2010/main" val="28135062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sz="2400" dirty="0"/>
              <a:t>Provide a comprehensive school health services program that includes a broad range of medical, dental, and mental health services to Pre-K children to assist in their physical, emotional, cognitive, and social development toward the overall goal of social and academic competence.</a:t>
            </a:r>
          </a:p>
          <a:p>
            <a:pPr lvl="0"/>
            <a:r>
              <a:rPr lang="en-US" sz="2400" dirty="0"/>
              <a:t>Promote preventive health care and early intervention.</a:t>
            </a:r>
          </a:p>
          <a:p>
            <a:pPr lvl="0"/>
            <a:r>
              <a:rPr lang="en-US" sz="2400" dirty="0" smtClean="0"/>
              <a:t>Provide the child’s family with the necessary skills and insight to ensure that the child continues to receive comprehensive health care even after leaving the Sure Start program.</a:t>
            </a:r>
          </a:p>
          <a:p>
            <a:pPr marL="0" indent="0">
              <a:buNone/>
            </a:pPr>
            <a:endParaRPr lang="en-US" dirty="0"/>
          </a:p>
        </p:txBody>
      </p:sp>
      <p:sp>
        <p:nvSpPr>
          <p:cNvPr id="3" name="Title 2"/>
          <p:cNvSpPr>
            <a:spLocks noGrp="1"/>
          </p:cNvSpPr>
          <p:nvPr>
            <p:ph type="title"/>
          </p:nvPr>
        </p:nvSpPr>
        <p:spPr/>
        <p:txBody>
          <a:bodyPr/>
          <a:lstStyle/>
          <a:p>
            <a:r>
              <a:rPr lang="en-US" dirty="0" smtClean="0"/>
              <a:t>Health Component</a:t>
            </a:r>
            <a:endParaRPr lang="en-US" dirty="0"/>
          </a:p>
        </p:txBody>
      </p:sp>
    </p:spTree>
    <p:extLst>
      <p:ext uri="{BB962C8B-B14F-4D97-AF65-F5344CB8AC3E}">
        <p14:creationId xmlns:p14="http://schemas.microsoft.com/office/powerpoint/2010/main" val="2276040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sz="1800" dirty="0"/>
              <a:t>Provide lunch and snacks at no cost to the student that will help meet the child’s daily nutritional needs, recognizing individual differences and cultural patterns, and thereby promoting sound physical, cognitive, social, and emotional growth and development.</a:t>
            </a:r>
          </a:p>
          <a:p>
            <a:pPr lvl="0"/>
            <a:r>
              <a:rPr lang="en-US" sz="1800" dirty="0"/>
              <a:t>Provide an environment for nutritional services that will support the use of the snack and lunchtime as an opportunity for learning.</a:t>
            </a:r>
          </a:p>
          <a:p>
            <a:pPr lvl="0"/>
            <a:r>
              <a:rPr lang="en-US" sz="1800" dirty="0"/>
              <a:t>Help staff, child, and family to understand the relationship of nutrition to health and the variety of ways to provide for nutritional needs and to apply this knowledge in the development of sound food habits even after leaving the Sure Start program.</a:t>
            </a:r>
          </a:p>
          <a:p>
            <a:pPr lvl="0"/>
            <a:r>
              <a:rPr lang="en-US" sz="1800" dirty="0"/>
              <a:t>Demonstrate the interrelationships of nutrition to the educational activities of the Sure Start program and its contribution to the overall child development goals.</a:t>
            </a:r>
          </a:p>
          <a:p>
            <a:pPr lvl="0"/>
            <a:r>
              <a:rPr lang="en-US" sz="1800" dirty="0"/>
              <a:t>Commit the resources and support of the agency, staff, and parents in meeting the child’s nutritional needs so that nutritional care provided by Sure Start complements and supplements that of the home and community.</a:t>
            </a:r>
          </a:p>
          <a:p>
            <a:endParaRPr lang="en-US" dirty="0"/>
          </a:p>
        </p:txBody>
      </p:sp>
      <p:sp>
        <p:nvSpPr>
          <p:cNvPr id="3" name="Title 2"/>
          <p:cNvSpPr>
            <a:spLocks noGrp="1"/>
          </p:cNvSpPr>
          <p:nvPr>
            <p:ph type="title"/>
          </p:nvPr>
        </p:nvSpPr>
        <p:spPr/>
        <p:txBody>
          <a:bodyPr/>
          <a:lstStyle/>
          <a:p>
            <a:r>
              <a:rPr lang="en-US" dirty="0" smtClean="0"/>
              <a:t>Nutrition Component</a:t>
            </a:r>
            <a:endParaRPr lang="en-US" dirty="0"/>
          </a:p>
        </p:txBody>
      </p:sp>
    </p:spTree>
    <p:extLst>
      <p:ext uri="{BB962C8B-B14F-4D97-AF65-F5344CB8AC3E}">
        <p14:creationId xmlns:p14="http://schemas.microsoft.com/office/powerpoint/2010/main" val="36543368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solidFill>
            <a:srgbClr val="663366"/>
          </a:solidFill>
          <a:ln>
            <a:solidFill>
              <a:srgbClr val="663366"/>
            </a:solidFill>
          </a:ln>
        </p:spPr>
        <p:txBody>
          <a:bodyPr/>
          <a:lstStyle/>
          <a:p>
            <a:r>
              <a:rPr lang="en-US" dirty="0" smtClean="0">
                <a:solidFill>
                  <a:schemeClr val="bg1"/>
                </a:solidFill>
              </a:rPr>
              <a:t>Health Component</a:t>
            </a:r>
            <a:endParaRPr lang="en-US" dirty="0">
              <a:solidFill>
                <a:schemeClr val="bg1"/>
              </a:solidFill>
            </a:endParaRPr>
          </a:p>
        </p:txBody>
      </p:sp>
      <p:sp>
        <p:nvSpPr>
          <p:cNvPr id="3" name="Content Placeholder 2"/>
          <p:cNvSpPr>
            <a:spLocks noGrp="1"/>
          </p:cNvSpPr>
          <p:nvPr>
            <p:ph sz="half" idx="2"/>
          </p:nvPr>
        </p:nvSpPr>
        <p:spPr>
          <a:xfrm>
            <a:off x="457200" y="2174875"/>
            <a:ext cx="4040188" cy="3006725"/>
          </a:xfrm>
          <a:solidFill>
            <a:srgbClr val="F4E8F4"/>
          </a:solidFill>
          <a:ln>
            <a:solidFill>
              <a:srgbClr val="663366"/>
            </a:solidFill>
          </a:ln>
        </p:spPr>
        <p:txBody>
          <a:bodyPr/>
          <a:lstStyle/>
          <a:p>
            <a:r>
              <a:rPr lang="en-US" dirty="0" smtClean="0">
                <a:solidFill>
                  <a:schemeClr val="tx1"/>
                </a:solidFill>
              </a:rPr>
              <a:t>Dental and Medical Screenings</a:t>
            </a:r>
          </a:p>
          <a:p>
            <a:r>
              <a:rPr lang="en-US" dirty="0" smtClean="0">
                <a:solidFill>
                  <a:schemeClr val="tx1"/>
                </a:solidFill>
              </a:rPr>
              <a:t>Nurse responsibilities</a:t>
            </a:r>
          </a:p>
          <a:p>
            <a:r>
              <a:rPr lang="en-US" dirty="0" smtClean="0">
                <a:solidFill>
                  <a:schemeClr val="tx1"/>
                </a:solidFill>
              </a:rPr>
              <a:t>Tooth </a:t>
            </a:r>
            <a:r>
              <a:rPr lang="en-US" dirty="0">
                <a:solidFill>
                  <a:schemeClr val="tx1"/>
                </a:solidFill>
              </a:rPr>
              <a:t>brushing </a:t>
            </a:r>
          </a:p>
          <a:p>
            <a:r>
              <a:rPr lang="en-US" dirty="0">
                <a:solidFill>
                  <a:schemeClr val="tx1"/>
                </a:solidFill>
              </a:rPr>
              <a:t>Cleaning Contract</a:t>
            </a:r>
          </a:p>
          <a:p>
            <a:endParaRPr lang="en-US" dirty="0" smtClean="0"/>
          </a:p>
        </p:txBody>
      </p:sp>
      <p:sp>
        <p:nvSpPr>
          <p:cNvPr id="5" name="Text Placeholder 4"/>
          <p:cNvSpPr>
            <a:spLocks noGrp="1"/>
          </p:cNvSpPr>
          <p:nvPr>
            <p:ph type="body" sz="quarter" idx="3"/>
          </p:nvPr>
        </p:nvSpPr>
        <p:spPr>
          <a:solidFill>
            <a:srgbClr val="88A05F"/>
          </a:solidFill>
          <a:ln>
            <a:solidFill>
              <a:schemeClr val="accent3">
                <a:lumMod val="50000"/>
              </a:schemeClr>
            </a:solidFill>
          </a:ln>
        </p:spPr>
        <p:txBody>
          <a:bodyPr/>
          <a:lstStyle/>
          <a:p>
            <a:r>
              <a:rPr lang="en-US" dirty="0" smtClean="0">
                <a:solidFill>
                  <a:schemeClr val="bg1"/>
                </a:solidFill>
              </a:rPr>
              <a:t>Nutrition Component</a:t>
            </a:r>
            <a:endParaRPr lang="en-US" dirty="0">
              <a:solidFill>
                <a:schemeClr val="bg1"/>
              </a:solidFill>
            </a:endParaRPr>
          </a:p>
        </p:txBody>
      </p:sp>
      <p:sp>
        <p:nvSpPr>
          <p:cNvPr id="6" name="Content Placeholder 5"/>
          <p:cNvSpPr>
            <a:spLocks noGrp="1"/>
          </p:cNvSpPr>
          <p:nvPr>
            <p:ph sz="quarter" idx="4"/>
          </p:nvPr>
        </p:nvSpPr>
        <p:spPr>
          <a:xfrm>
            <a:off x="4645025" y="2174875"/>
            <a:ext cx="4041775" cy="3006725"/>
          </a:xfrm>
          <a:solidFill>
            <a:srgbClr val="D9E1CD"/>
          </a:solidFill>
          <a:ln>
            <a:solidFill>
              <a:schemeClr val="accent3">
                <a:lumMod val="50000"/>
              </a:schemeClr>
            </a:solidFill>
          </a:ln>
        </p:spPr>
        <p:txBody>
          <a:bodyPr/>
          <a:lstStyle/>
          <a:p>
            <a:r>
              <a:rPr lang="en-US" dirty="0">
                <a:solidFill>
                  <a:schemeClr val="tx1"/>
                </a:solidFill>
              </a:rPr>
              <a:t>Two snacks and Lunch</a:t>
            </a:r>
          </a:p>
          <a:p>
            <a:r>
              <a:rPr lang="en-US" dirty="0" smtClean="0">
                <a:solidFill>
                  <a:schemeClr val="tx1"/>
                </a:solidFill>
              </a:rPr>
              <a:t>Categorical Eligibility </a:t>
            </a:r>
            <a:endParaRPr lang="en-US" dirty="0">
              <a:solidFill>
                <a:schemeClr val="tx1"/>
              </a:solidFill>
            </a:endParaRPr>
          </a:p>
          <a:p>
            <a:r>
              <a:rPr lang="en-US" dirty="0">
                <a:solidFill>
                  <a:schemeClr val="tx1"/>
                </a:solidFill>
              </a:rPr>
              <a:t>Snack </a:t>
            </a:r>
            <a:r>
              <a:rPr lang="en-US" dirty="0" smtClean="0">
                <a:solidFill>
                  <a:schemeClr val="tx1"/>
                </a:solidFill>
              </a:rPr>
              <a:t>Funds</a:t>
            </a:r>
            <a:endParaRPr lang="en-US" dirty="0">
              <a:solidFill>
                <a:schemeClr val="tx1"/>
              </a:solidFill>
            </a:endParaRPr>
          </a:p>
          <a:p>
            <a:r>
              <a:rPr lang="en-US" dirty="0">
                <a:solidFill>
                  <a:schemeClr val="tx1"/>
                </a:solidFill>
              </a:rPr>
              <a:t>Family Style Dining as curriculum</a:t>
            </a:r>
          </a:p>
          <a:p>
            <a:endParaRPr lang="en-US" dirty="0"/>
          </a:p>
        </p:txBody>
      </p:sp>
      <p:sp>
        <p:nvSpPr>
          <p:cNvPr id="4" name="Title 3"/>
          <p:cNvSpPr>
            <a:spLocks noGrp="1"/>
          </p:cNvSpPr>
          <p:nvPr>
            <p:ph type="title"/>
          </p:nvPr>
        </p:nvSpPr>
        <p:spPr/>
        <p:txBody>
          <a:bodyPr/>
          <a:lstStyle/>
          <a:p>
            <a:r>
              <a:rPr lang="en-US" dirty="0" smtClean="0"/>
              <a:t>Health and Nutrition Component</a:t>
            </a:r>
            <a:endParaRPr lang="en-US" dirty="0"/>
          </a:p>
        </p:txBody>
      </p:sp>
      <p:sp>
        <p:nvSpPr>
          <p:cNvPr id="7" name="TextBox 6"/>
          <p:cNvSpPr txBox="1"/>
          <p:nvPr/>
        </p:nvSpPr>
        <p:spPr>
          <a:xfrm>
            <a:off x="304800" y="5867400"/>
            <a:ext cx="2514600" cy="276999"/>
          </a:xfrm>
          <a:prstGeom prst="rect">
            <a:avLst/>
          </a:prstGeom>
          <a:solidFill>
            <a:schemeClr val="accent4">
              <a:lumMod val="20000"/>
              <a:lumOff val="80000"/>
            </a:schemeClr>
          </a:solidFill>
          <a:ln>
            <a:solidFill>
              <a:srgbClr val="663366"/>
            </a:solidFill>
          </a:ln>
        </p:spPr>
        <p:txBody>
          <a:bodyPr wrap="square" rtlCol="0">
            <a:spAutoFit/>
          </a:bodyPr>
          <a:lstStyle/>
          <a:p>
            <a:r>
              <a:rPr lang="en-US" sz="1200" dirty="0" smtClean="0"/>
              <a:t>Handout: </a:t>
            </a:r>
            <a:r>
              <a:rPr lang="en-US" sz="1200" dirty="0"/>
              <a:t> </a:t>
            </a:r>
            <a:r>
              <a:rPr lang="en-US" sz="1200" dirty="0" smtClean="0"/>
              <a:t>New Medical/Dental Form</a:t>
            </a:r>
            <a:endParaRPr lang="en-US" sz="1200" dirty="0"/>
          </a:p>
        </p:txBody>
      </p:sp>
    </p:spTree>
    <p:extLst>
      <p:ext uri="{BB962C8B-B14F-4D97-AF65-F5344CB8AC3E}">
        <p14:creationId xmlns:p14="http://schemas.microsoft.com/office/powerpoint/2010/main" val="3889064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1"/>
            <a:ext cx="8229600" cy="990600"/>
          </a:xfrm>
        </p:spPr>
        <p:txBody>
          <a:bodyPr/>
          <a:lstStyle/>
          <a:p>
            <a:pPr marL="0" indent="0" algn="ctr">
              <a:buNone/>
            </a:pPr>
            <a:r>
              <a:rPr lang="en-US" dirty="0" smtClean="0"/>
              <a:t>Look at the Healthy Snacking List and decide which options are not appropriate for the Sure Start Program. </a:t>
            </a:r>
          </a:p>
          <a:p>
            <a:pPr marL="0" indent="0">
              <a:buNone/>
            </a:pPr>
            <a:endParaRPr lang="en-US" dirty="0" smtClean="0"/>
          </a:p>
          <a:p>
            <a:pPr marL="0" indent="0">
              <a:buNone/>
            </a:pPr>
            <a:endParaRPr lang="en-US" dirty="0"/>
          </a:p>
        </p:txBody>
      </p:sp>
      <p:sp>
        <p:nvSpPr>
          <p:cNvPr id="9" name="Title 8"/>
          <p:cNvSpPr>
            <a:spLocks noGrp="1"/>
          </p:cNvSpPr>
          <p:nvPr>
            <p:ph type="title"/>
          </p:nvPr>
        </p:nvSpPr>
        <p:spPr/>
        <p:txBody>
          <a:bodyPr/>
          <a:lstStyle/>
          <a:p>
            <a:r>
              <a:rPr lang="en-US" dirty="0"/>
              <a:t>Health and Nutrition Component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2" y="2819400"/>
            <a:ext cx="2883243" cy="1920240"/>
          </a:xfrm>
          <a:prstGeom prst="rect">
            <a:avLst/>
          </a:prstGeom>
          <a:ln>
            <a:noFill/>
          </a:ln>
          <a:effectLst>
            <a:outerShdw blurRad="190500" algn="tl" rotWithShape="0">
              <a:srgbClr val="000000">
                <a:alpha val="70000"/>
              </a:srgbClr>
            </a:outerShdw>
          </a:effectLst>
        </p:spPr>
      </p:pic>
      <p:sp>
        <p:nvSpPr>
          <p:cNvPr id="6" name="TextBox 5"/>
          <p:cNvSpPr txBox="1"/>
          <p:nvPr/>
        </p:nvSpPr>
        <p:spPr>
          <a:xfrm>
            <a:off x="304800" y="5486400"/>
            <a:ext cx="3200400" cy="646331"/>
          </a:xfrm>
          <a:prstGeom prst="rect">
            <a:avLst/>
          </a:prstGeom>
          <a:solidFill>
            <a:schemeClr val="accent4">
              <a:lumMod val="20000"/>
              <a:lumOff val="80000"/>
            </a:schemeClr>
          </a:solidFill>
          <a:ln>
            <a:solidFill>
              <a:srgbClr val="663366"/>
            </a:solidFill>
          </a:ln>
        </p:spPr>
        <p:txBody>
          <a:bodyPr wrap="square" rtlCol="0">
            <a:spAutoFit/>
          </a:bodyPr>
          <a:lstStyle/>
          <a:p>
            <a:r>
              <a:rPr lang="en-US" sz="1200" dirty="0"/>
              <a:t>Handouts: </a:t>
            </a:r>
            <a:endParaRPr lang="en-US" sz="1200" dirty="0" smtClean="0"/>
          </a:p>
          <a:p>
            <a:r>
              <a:rPr lang="en-US" sz="1200" dirty="0" smtClean="0"/>
              <a:t>Healthy Snack Lists</a:t>
            </a:r>
          </a:p>
          <a:p>
            <a:r>
              <a:rPr lang="en-US" sz="1200" dirty="0" smtClean="0"/>
              <a:t>Sure Start Approved Shopping List </a:t>
            </a:r>
            <a:r>
              <a:rPr lang="en-US" sz="1200" dirty="0"/>
              <a:t>F</a:t>
            </a:r>
            <a:r>
              <a:rPr lang="en-US" sz="1200" dirty="0" smtClean="0"/>
              <a:t>or Snacks</a:t>
            </a:r>
            <a:endParaRPr lang="en-US" sz="12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2" y="2819400"/>
            <a:ext cx="2883243" cy="1920240"/>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2" y="2819400"/>
            <a:ext cx="2883243" cy="19202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90039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Services Component</a:t>
            </a:r>
            <a:endParaRPr lang="en-US" dirty="0"/>
          </a:p>
        </p:txBody>
      </p:sp>
    </p:spTree>
    <p:extLst>
      <p:ext uri="{BB962C8B-B14F-4D97-AF65-F5344CB8AC3E}">
        <p14:creationId xmlns:p14="http://schemas.microsoft.com/office/powerpoint/2010/main" val="4105255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Establish and maintain an outreach and recruitment process that systematically ensures enrollment of eligible children.</a:t>
            </a:r>
          </a:p>
          <a:p>
            <a:pPr lvl="0"/>
            <a:r>
              <a:rPr lang="en-US" dirty="0" smtClean="0"/>
              <a:t>Provide enrollment of eligible children regardless of race, sex, creed, color, national origin, or disability.</a:t>
            </a:r>
          </a:p>
          <a:p>
            <a:pPr lvl="0"/>
            <a:r>
              <a:rPr lang="en-US" dirty="0" smtClean="0"/>
              <a:t>Assist and support parent participation in the school and home program and related activities. </a:t>
            </a:r>
          </a:p>
          <a:p>
            <a:pPr lvl="0"/>
            <a:r>
              <a:rPr lang="en-US" dirty="0" smtClean="0"/>
              <a:t>Assist the family in its own efforts to improve the condition and quality of family life.</a:t>
            </a:r>
          </a:p>
          <a:p>
            <a:pPr lvl="0"/>
            <a:r>
              <a:rPr lang="en-US" dirty="0" smtClean="0"/>
              <a:t>Make parents aware of community services and resources and facilitate their use.</a:t>
            </a:r>
          </a:p>
          <a:p>
            <a:endParaRPr lang="en-US" dirty="0"/>
          </a:p>
        </p:txBody>
      </p:sp>
      <p:sp>
        <p:nvSpPr>
          <p:cNvPr id="4" name="Title 3"/>
          <p:cNvSpPr>
            <a:spLocks noGrp="1"/>
          </p:cNvSpPr>
          <p:nvPr>
            <p:ph type="title"/>
          </p:nvPr>
        </p:nvSpPr>
        <p:spPr/>
        <p:txBody>
          <a:bodyPr/>
          <a:lstStyle/>
          <a:p>
            <a:r>
              <a:rPr lang="en-US" dirty="0" smtClean="0"/>
              <a:t>Social Services Component</a:t>
            </a:r>
            <a:endParaRPr lang="en-US" dirty="0"/>
          </a:p>
        </p:txBody>
      </p:sp>
    </p:spTree>
    <p:extLst>
      <p:ext uri="{BB962C8B-B14F-4D97-AF65-F5344CB8AC3E}">
        <p14:creationId xmlns:p14="http://schemas.microsoft.com/office/powerpoint/2010/main" val="15334745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lvl="0"/>
            <a:r>
              <a:rPr lang="en-US" dirty="0" smtClean="0"/>
              <a:t>Participants will:</a:t>
            </a:r>
          </a:p>
          <a:p>
            <a:pPr lvl="1"/>
            <a:r>
              <a:rPr lang="en-US" dirty="0" smtClean="0"/>
              <a:t>Understand that </a:t>
            </a:r>
            <a:r>
              <a:rPr lang="en-US" dirty="0"/>
              <a:t>DoDEA Sure Start Program is a high-quality, comprehensive and unique preschool program for a targeted-population in overseas </a:t>
            </a:r>
            <a:r>
              <a:rPr lang="en-US" dirty="0" smtClean="0"/>
              <a:t>locations.</a:t>
            </a:r>
          </a:p>
          <a:p>
            <a:pPr lvl="1"/>
            <a:r>
              <a:rPr lang="en-US" dirty="0" smtClean="0"/>
              <a:t>Articulate the </a:t>
            </a:r>
            <a:r>
              <a:rPr lang="en-US" dirty="0"/>
              <a:t>administrator’s role in </a:t>
            </a:r>
            <a:r>
              <a:rPr lang="en-US" dirty="0" smtClean="0"/>
              <a:t>implementation of the Sure Start Program at their school. </a:t>
            </a:r>
          </a:p>
          <a:p>
            <a:pPr lvl="0"/>
            <a:endParaRPr lang="en-US" dirty="0" smtClean="0"/>
          </a:p>
        </p:txBody>
      </p:sp>
      <p:sp>
        <p:nvSpPr>
          <p:cNvPr id="7" name="Title 6"/>
          <p:cNvSpPr>
            <a:spLocks noGrp="1"/>
          </p:cNvSpPr>
          <p:nvPr>
            <p:ph type="title"/>
          </p:nvPr>
        </p:nvSpPr>
        <p:spPr/>
        <p:txBody>
          <a:bodyPr/>
          <a:lstStyle/>
          <a:p>
            <a:r>
              <a:rPr lang="en-US" dirty="0" smtClean="0"/>
              <a:t>Learner Outcomes</a:t>
            </a:r>
            <a:endParaRPr lang="en-US" dirty="0"/>
          </a:p>
        </p:txBody>
      </p:sp>
      <p:sp>
        <p:nvSpPr>
          <p:cNvPr id="4" name="Slide Number Placeholder 3"/>
          <p:cNvSpPr>
            <a:spLocks noGrp="1"/>
          </p:cNvSpPr>
          <p:nvPr>
            <p:ph type="sldNum" sz="quarter" idx="4294967295"/>
          </p:nvPr>
        </p:nvSpPr>
        <p:spPr/>
        <p:txBody>
          <a:bodyPr/>
          <a:lstStyle/>
          <a:p>
            <a:pPr>
              <a:defRPr/>
            </a:pPr>
            <a:fld id="{243B7A96-6DDF-4FBD-BCBB-F666A8A44806}" type="slidenum">
              <a:rPr lang="en-US"/>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 Involvement Component</a:t>
            </a:r>
            <a:endParaRPr lang="en-US" dirty="0"/>
          </a:p>
        </p:txBody>
      </p:sp>
    </p:spTree>
    <p:extLst>
      <p:ext uri="{BB962C8B-B14F-4D97-AF65-F5344CB8AC3E}">
        <p14:creationId xmlns:p14="http://schemas.microsoft.com/office/powerpoint/2010/main" val="293592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lvl="0"/>
            <a:r>
              <a:rPr lang="en-US" dirty="0"/>
              <a:t>Provide a planned program of experiences and activities that support and enhance the parental role as the principle influence in a child’s education and development.</a:t>
            </a:r>
          </a:p>
          <a:p>
            <a:pPr lvl="0"/>
            <a:r>
              <a:rPr lang="en-US" dirty="0"/>
              <a:t>Provide a program that recognizes parents as integral contributors to the Sure Start program and to their communities.</a:t>
            </a:r>
          </a:p>
          <a:p>
            <a:pPr lvl="0"/>
            <a:r>
              <a:rPr lang="en-US" dirty="0"/>
              <a:t>Provide opportunities for parent participation in classroom and other program activities.</a:t>
            </a:r>
          </a:p>
          <a:p>
            <a:endParaRPr lang="en-US" dirty="0"/>
          </a:p>
        </p:txBody>
      </p:sp>
      <p:sp>
        <p:nvSpPr>
          <p:cNvPr id="3" name="Title 2"/>
          <p:cNvSpPr>
            <a:spLocks noGrp="1"/>
          </p:cNvSpPr>
          <p:nvPr>
            <p:ph type="title"/>
          </p:nvPr>
        </p:nvSpPr>
        <p:spPr/>
        <p:txBody>
          <a:bodyPr/>
          <a:lstStyle/>
          <a:p>
            <a:r>
              <a:rPr lang="en-US" dirty="0" smtClean="0"/>
              <a:t>Parent Involvement Component</a:t>
            </a:r>
            <a:endParaRPr lang="en-US" dirty="0"/>
          </a:p>
        </p:txBody>
      </p:sp>
    </p:spTree>
    <p:extLst>
      <p:ext uri="{BB962C8B-B14F-4D97-AF65-F5344CB8AC3E}">
        <p14:creationId xmlns:p14="http://schemas.microsoft.com/office/powerpoint/2010/main" val="9631605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457200" y="1371600"/>
            <a:ext cx="4267200" cy="4754563"/>
          </a:xfrm>
        </p:spPr>
        <p:txBody>
          <a:bodyPr/>
          <a:lstStyle/>
          <a:p>
            <a:r>
              <a:rPr lang="en-US" dirty="0"/>
              <a:t>Orientation</a:t>
            </a:r>
          </a:p>
          <a:p>
            <a:r>
              <a:rPr lang="en-US" dirty="0" smtClean="0"/>
              <a:t>Home Visits</a:t>
            </a:r>
          </a:p>
          <a:p>
            <a:r>
              <a:rPr lang="en-US" dirty="0" smtClean="0"/>
              <a:t>Parent Conferences</a:t>
            </a:r>
          </a:p>
          <a:p>
            <a:r>
              <a:rPr lang="en-US" dirty="0" smtClean="0"/>
              <a:t>Parent Participation Requirements</a:t>
            </a:r>
            <a:endParaRPr lang="en-US" dirty="0"/>
          </a:p>
          <a:p>
            <a:r>
              <a:rPr lang="en-US" dirty="0"/>
              <a:t>Parent </a:t>
            </a:r>
            <a:r>
              <a:rPr lang="en-US" dirty="0" smtClean="0"/>
              <a:t>Education Meetings</a:t>
            </a:r>
          </a:p>
          <a:p>
            <a:pPr marL="0" indent="0">
              <a:buNone/>
            </a:pPr>
            <a:endParaRPr lang="en-US" dirty="0" smtClean="0"/>
          </a:p>
          <a:p>
            <a:pPr marL="0" indent="0">
              <a:buNone/>
            </a:pPr>
            <a:endParaRPr lang="en-US" dirty="0"/>
          </a:p>
          <a:p>
            <a:pPr>
              <a:buFont typeface="Wingdings" panose="05000000000000000000" pitchFamily="2" charset="2"/>
              <a:buChar char="v"/>
            </a:pPr>
            <a:r>
              <a:rPr lang="en-US" sz="1400" dirty="0" smtClean="0"/>
              <a:t>Parent Participation Requirement is formerly the Volunteer Requirement.</a:t>
            </a:r>
          </a:p>
        </p:txBody>
      </p:sp>
      <p:sp>
        <p:nvSpPr>
          <p:cNvPr id="4" name="Title 3"/>
          <p:cNvSpPr>
            <a:spLocks noGrp="1"/>
          </p:cNvSpPr>
          <p:nvPr>
            <p:ph type="title"/>
          </p:nvPr>
        </p:nvSpPr>
        <p:spPr/>
        <p:txBody>
          <a:bodyPr/>
          <a:lstStyle/>
          <a:p>
            <a:r>
              <a:rPr lang="en-US" dirty="0" smtClean="0"/>
              <a:t>Parent Involvement Component</a:t>
            </a:r>
            <a:endParaRPr lang="en-US" dirty="0"/>
          </a:p>
        </p:txBody>
      </p:sp>
      <p:sp>
        <p:nvSpPr>
          <p:cNvPr id="7" name="TextBox 6"/>
          <p:cNvSpPr txBox="1"/>
          <p:nvPr/>
        </p:nvSpPr>
        <p:spPr>
          <a:xfrm>
            <a:off x="304800" y="5867400"/>
            <a:ext cx="3048000" cy="276999"/>
          </a:xfrm>
          <a:prstGeom prst="rect">
            <a:avLst/>
          </a:prstGeom>
          <a:solidFill>
            <a:schemeClr val="accent4">
              <a:lumMod val="20000"/>
              <a:lumOff val="80000"/>
            </a:schemeClr>
          </a:solidFill>
          <a:ln>
            <a:solidFill>
              <a:srgbClr val="663366"/>
            </a:solidFill>
          </a:ln>
        </p:spPr>
        <p:txBody>
          <a:bodyPr wrap="square" rtlCol="0">
            <a:spAutoFit/>
          </a:bodyPr>
          <a:lstStyle/>
          <a:p>
            <a:r>
              <a:rPr lang="en-US" sz="1200" dirty="0" smtClean="0"/>
              <a:t>Handout: Parent Statement of Understanding</a:t>
            </a:r>
            <a:endParaRPr lang="en-US" sz="12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394542"/>
            <a:ext cx="3786008" cy="46113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785384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Roles and Responsibilities</a:t>
            </a:r>
            <a:endParaRPr lang="en-US" dirty="0"/>
          </a:p>
        </p:txBody>
      </p:sp>
    </p:spTree>
    <p:extLst>
      <p:ext uri="{BB962C8B-B14F-4D97-AF65-F5344CB8AC3E}">
        <p14:creationId xmlns:p14="http://schemas.microsoft.com/office/powerpoint/2010/main" val="6107434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dirty="0" smtClean="0"/>
              <a:t>Principal</a:t>
            </a:r>
          </a:p>
          <a:p>
            <a:r>
              <a:rPr lang="en-US" dirty="0" smtClean="0"/>
              <a:t>Sure Start Teacher</a:t>
            </a:r>
          </a:p>
          <a:p>
            <a:r>
              <a:rPr lang="en-US" dirty="0" smtClean="0"/>
              <a:t>Sure Start Paraprofessional</a:t>
            </a:r>
          </a:p>
          <a:p>
            <a:r>
              <a:rPr lang="en-US" dirty="0" smtClean="0"/>
              <a:t>Sure Start Advisory Committee</a:t>
            </a:r>
          </a:p>
          <a:p>
            <a:r>
              <a:rPr lang="en-US" dirty="0" smtClean="0"/>
              <a:t>Parents</a:t>
            </a:r>
          </a:p>
          <a:p>
            <a:r>
              <a:rPr lang="en-US" dirty="0" smtClean="0"/>
              <a:t>DSO and HQ ECE Staff</a:t>
            </a:r>
          </a:p>
          <a:p>
            <a:endParaRPr lang="en-US" dirty="0"/>
          </a:p>
        </p:txBody>
      </p:sp>
      <p:sp>
        <p:nvSpPr>
          <p:cNvPr id="3" name="Title 2"/>
          <p:cNvSpPr>
            <a:spLocks noGrp="1"/>
          </p:cNvSpPr>
          <p:nvPr>
            <p:ph type="title"/>
          </p:nvPr>
        </p:nvSpPr>
        <p:spPr/>
        <p:txBody>
          <a:bodyPr/>
          <a:lstStyle/>
          <a:p>
            <a:r>
              <a:rPr lang="en-US" dirty="0" smtClean="0"/>
              <a:t>Roles and Responsibilities</a:t>
            </a:r>
            <a:endParaRPr lang="en-US" dirty="0"/>
          </a:p>
        </p:txBody>
      </p:sp>
      <p:sp>
        <p:nvSpPr>
          <p:cNvPr id="5" name="TextBox 4"/>
          <p:cNvSpPr txBox="1"/>
          <p:nvPr/>
        </p:nvSpPr>
        <p:spPr>
          <a:xfrm>
            <a:off x="304800" y="5867400"/>
            <a:ext cx="3657600" cy="276999"/>
          </a:xfrm>
          <a:prstGeom prst="rect">
            <a:avLst/>
          </a:prstGeom>
          <a:solidFill>
            <a:schemeClr val="accent4">
              <a:lumMod val="20000"/>
              <a:lumOff val="80000"/>
            </a:schemeClr>
          </a:solidFill>
          <a:ln>
            <a:solidFill>
              <a:srgbClr val="663366"/>
            </a:solidFill>
          </a:ln>
        </p:spPr>
        <p:txBody>
          <a:bodyPr wrap="square" rtlCol="0">
            <a:spAutoFit/>
          </a:bodyPr>
          <a:lstStyle/>
          <a:p>
            <a:r>
              <a:rPr lang="en-US" sz="1200" dirty="0" smtClean="0"/>
              <a:t>Handout: Roles and Responsibilities for Administrators</a:t>
            </a:r>
            <a:endParaRPr lang="en-US" sz="12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023" y="1524000"/>
            <a:ext cx="3376341" cy="3447243"/>
          </a:xfrm>
          <a:prstGeom prst="rect">
            <a:avLst/>
          </a:prstGeom>
        </p:spPr>
      </p:pic>
    </p:spTree>
    <p:extLst>
      <p:ext uri="{BB962C8B-B14F-4D97-AF65-F5344CB8AC3E}">
        <p14:creationId xmlns:p14="http://schemas.microsoft.com/office/powerpoint/2010/main" val="14121101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Logistics</a:t>
            </a:r>
            <a:endParaRPr lang="en-US" dirty="0"/>
          </a:p>
        </p:txBody>
      </p:sp>
    </p:spTree>
    <p:extLst>
      <p:ext uri="{BB962C8B-B14F-4D97-AF65-F5344CB8AC3E}">
        <p14:creationId xmlns:p14="http://schemas.microsoft.com/office/powerpoint/2010/main" val="3153428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1"/>
            <a:ext cx="8229600" cy="457199"/>
          </a:xfrm>
        </p:spPr>
        <p:txBody>
          <a:bodyPr/>
          <a:lstStyle/>
          <a:p>
            <a:pPr marL="0" indent="0">
              <a:buNone/>
            </a:pPr>
            <a:r>
              <a:rPr lang="en-US" dirty="0" smtClean="0">
                <a:effectLst>
                  <a:outerShdw blurRad="38100" dist="38100" dir="2700000" algn="tl">
                    <a:srgbClr val="000000">
                      <a:alpha val="43137"/>
                    </a:srgbClr>
                  </a:outerShdw>
                </a:effectLst>
              </a:rPr>
              <a:t>Key Points: Selection, Priority Bands, and Class Size</a:t>
            </a:r>
            <a:endParaRPr lang="en-US"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normAutofit fontScale="90000"/>
          </a:bodyPr>
          <a:lstStyle/>
          <a:p>
            <a:r>
              <a:rPr lang="en-US" dirty="0" smtClean="0"/>
              <a:t>Logistics</a:t>
            </a:r>
            <a:br>
              <a:rPr lang="en-US" dirty="0" smtClean="0"/>
            </a:br>
            <a:r>
              <a:rPr lang="en-US" dirty="0" smtClean="0"/>
              <a:t>Eligibility and  Student Selection </a:t>
            </a:r>
            <a:endParaRPr lang="en-US" dirty="0"/>
          </a:p>
        </p:txBody>
      </p:sp>
      <p:sp>
        <p:nvSpPr>
          <p:cNvPr id="4" name="TextBox 3"/>
          <p:cNvSpPr txBox="1"/>
          <p:nvPr/>
        </p:nvSpPr>
        <p:spPr>
          <a:xfrm>
            <a:off x="3581400" y="1828800"/>
            <a:ext cx="4800600" cy="369332"/>
          </a:xfrm>
          <a:prstGeom prst="rect">
            <a:avLst/>
          </a:prstGeom>
          <a:noFill/>
        </p:spPr>
        <p:txBody>
          <a:bodyPr wrap="square" rtlCol="0">
            <a:spAutoFit/>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691977579"/>
              </p:ext>
            </p:extLst>
          </p:nvPr>
        </p:nvGraphicFramePr>
        <p:xfrm>
          <a:off x="457200" y="1905000"/>
          <a:ext cx="8229600" cy="3892029"/>
        </p:xfrm>
        <a:graphic>
          <a:graphicData uri="http://schemas.openxmlformats.org/drawingml/2006/table">
            <a:tbl>
              <a:tblPr firstRow="1" firstCol="1" bandRow="1" bandCol="1">
                <a:tableStyleId>{00A15C55-8517-42AA-B614-E9B94910E393}</a:tableStyleId>
              </a:tblPr>
              <a:tblGrid>
                <a:gridCol w="2567635"/>
                <a:gridCol w="2385365"/>
                <a:gridCol w="3276600"/>
              </a:tblGrid>
              <a:tr h="562268">
                <a:tc>
                  <a:txBody>
                    <a:bodyPr/>
                    <a:lstStyle/>
                    <a:p>
                      <a:pPr marL="0" marR="0" algn="ctr" fontAlgn="ctr">
                        <a:lnSpc>
                          <a:spcPct val="120000"/>
                        </a:lnSpc>
                        <a:spcBef>
                          <a:spcPts val="0"/>
                        </a:spcBef>
                        <a:spcAft>
                          <a:spcPts val="0"/>
                        </a:spcAft>
                      </a:pPr>
                      <a:r>
                        <a:rPr lang="en-US" sz="2000" cap="all" dirty="0">
                          <a:effectLst/>
                        </a:rPr>
                        <a:t>Rank</a:t>
                      </a:r>
                      <a:endParaRPr lang="en-US" sz="2000" dirty="0">
                        <a:effectLst/>
                        <a:latin typeface="Calibri"/>
                        <a:ea typeface="Calibri"/>
                        <a:cs typeface="Times New Roman"/>
                      </a:endParaRPr>
                    </a:p>
                  </a:txBody>
                  <a:tcPr marL="68580" marR="68580" marT="0" marB="0" anchor="ctr">
                    <a:solidFill>
                      <a:srgbClr val="663366"/>
                    </a:solidFill>
                  </a:tcPr>
                </a:tc>
                <a:tc>
                  <a:txBody>
                    <a:bodyPr/>
                    <a:lstStyle/>
                    <a:p>
                      <a:pPr marL="0" marR="0" algn="ctr" fontAlgn="ctr">
                        <a:lnSpc>
                          <a:spcPct val="120000"/>
                        </a:lnSpc>
                        <a:spcBef>
                          <a:spcPts val="0"/>
                        </a:spcBef>
                        <a:spcAft>
                          <a:spcPts val="0"/>
                        </a:spcAft>
                      </a:pPr>
                      <a:r>
                        <a:rPr lang="en-US" sz="2000" cap="all" dirty="0">
                          <a:effectLst/>
                        </a:rPr>
                        <a:t>Priority</a:t>
                      </a:r>
                      <a:endParaRPr lang="en-US" sz="2000" dirty="0">
                        <a:effectLst/>
                        <a:latin typeface="Calibri"/>
                        <a:ea typeface="Calibri"/>
                        <a:cs typeface="Times New Roman"/>
                      </a:endParaRPr>
                    </a:p>
                  </a:txBody>
                  <a:tcPr marL="68580" marR="68580" marT="0" marB="0" anchor="ctr">
                    <a:solidFill>
                      <a:srgbClr val="663366"/>
                    </a:solidFill>
                  </a:tcPr>
                </a:tc>
                <a:tc>
                  <a:txBody>
                    <a:bodyPr/>
                    <a:lstStyle/>
                    <a:p>
                      <a:pPr marL="0" marR="0" algn="ctr" fontAlgn="ctr">
                        <a:lnSpc>
                          <a:spcPct val="120000"/>
                        </a:lnSpc>
                        <a:spcBef>
                          <a:spcPts val="0"/>
                        </a:spcBef>
                        <a:spcAft>
                          <a:spcPts val="0"/>
                        </a:spcAft>
                      </a:pPr>
                      <a:r>
                        <a:rPr lang="en-US" sz="2000" cap="all" dirty="0">
                          <a:effectLst/>
                        </a:rPr>
                        <a:t>Additional Criteria</a:t>
                      </a:r>
                      <a:endParaRPr lang="en-US" sz="2000" dirty="0">
                        <a:effectLst/>
                        <a:latin typeface="Calibri"/>
                        <a:ea typeface="Calibri"/>
                        <a:cs typeface="Times New Roman"/>
                      </a:endParaRPr>
                    </a:p>
                  </a:txBody>
                  <a:tcPr marL="68580" marR="68580" marT="0" marB="0" anchor="ctr">
                    <a:solidFill>
                      <a:srgbClr val="663366"/>
                    </a:solidFill>
                  </a:tcPr>
                </a:tc>
              </a:tr>
              <a:tr h="713246">
                <a:tc>
                  <a:txBody>
                    <a:bodyPr/>
                    <a:lstStyle/>
                    <a:p>
                      <a:pPr marL="0" marR="0" fontAlgn="ctr">
                        <a:lnSpc>
                          <a:spcPct val="100000"/>
                        </a:lnSpc>
                        <a:spcBef>
                          <a:spcPts val="300"/>
                        </a:spcBef>
                        <a:spcAft>
                          <a:spcPts val="0"/>
                        </a:spcAft>
                      </a:pPr>
                      <a:r>
                        <a:rPr lang="en-US" sz="1800" dirty="0">
                          <a:effectLst/>
                        </a:rPr>
                        <a:t>E1–E4, GS1–GS4,  or NAF 1-NAF 2, rank equivalent</a:t>
                      </a:r>
                      <a:endParaRPr lang="en-US" sz="1800" dirty="0">
                        <a:effectLst/>
                        <a:latin typeface="Calibri"/>
                        <a:ea typeface="Calibri"/>
                        <a:cs typeface="Times New Roman"/>
                      </a:endParaRPr>
                    </a:p>
                  </a:txBody>
                  <a:tcPr marL="68580" marR="68580" marT="0" marB="0" anchor="ctr">
                    <a:solidFill>
                      <a:srgbClr val="88A05F"/>
                    </a:solidFill>
                  </a:tcPr>
                </a:tc>
                <a:tc>
                  <a:txBody>
                    <a:bodyPr/>
                    <a:lstStyle/>
                    <a:p>
                      <a:pPr marL="0" marR="0" algn="ctr" fontAlgn="ctr">
                        <a:lnSpc>
                          <a:spcPct val="100000"/>
                        </a:lnSpc>
                        <a:spcBef>
                          <a:spcPts val="300"/>
                        </a:spcBef>
                        <a:spcAft>
                          <a:spcPts val="0"/>
                        </a:spcAft>
                      </a:pPr>
                      <a:r>
                        <a:rPr lang="en-US" sz="1800" dirty="0">
                          <a:effectLst/>
                        </a:rPr>
                        <a:t>First Priority</a:t>
                      </a:r>
                      <a:endParaRPr lang="en-US" sz="1800" dirty="0">
                        <a:effectLst/>
                        <a:latin typeface="Calibri"/>
                        <a:ea typeface="Calibri"/>
                        <a:cs typeface="Times New Roman"/>
                      </a:endParaRPr>
                    </a:p>
                  </a:txBody>
                  <a:tcPr marL="68580" marR="68580" marT="0" marB="0" anchor="ctr">
                    <a:solidFill>
                      <a:srgbClr val="D9E1CD"/>
                    </a:solidFill>
                  </a:tcPr>
                </a:tc>
                <a:tc rowSpan="4">
                  <a:txBody>
                    <a:bodyPr/>
                    <a:lstStyle/>
                    <a:p>
                      <a:pPr marL="0" marR="0" fontAlgn="ctr">
                        <a:lnSpc>
                          <a:spcPct val="100000"/>
                        </a:lnSpc>
                        <a:spcBef>
                          <a:spcPts val="300"/>
                        </a:spcBef>
                        <a:spcAft>
                          <a:spcPts val="0"/>
                        </a:spcAft>
                      </a:pPr>
                      <a:r>
                        <a:rPr lang="en-US" sz="1800" dirty="0" smtClean="0">
                          <a:solidFill>
                            <a:schemeClr val="accent4">
                              <a:lumMod val="50000"/>
                            </a:schemeClr>
                          </a:solidFill>
                          <a:effectLst/>
                          <a:latin typeface="+mn-lt"/>
                          <a:ea typeface="Calibri"/>
                          <a:cs typeface="Times New Roman"/>
                        </a:rPr>
                        <a:t>*Within each priority, additional criteria are used to further prioritize such as in the NAF category where income level must sometimes be used to determine E/GS rank equivalents for NAF Levels 1-4 or the GS 1-8 rank equivalents.</a:t>
                      </a:r>
                      <a:endParaRPr lang="en-US" sz="1800" dirty="0">
                        <a:solidFill>
                          <a:schemeClr val="accent4">
                            <a:lumMod val="50000"/>
                          </a:schemeClr>
                        </a:solidFill>
                        <a:effectLst/>
                        <a:latin typeface="Calibri"/>
                        <a:ea typeface="Calibri"/>
                        <a:cs typeface="Times New Roman"/>
                      </a:endParaRPr>
                    </a:p>
                  </a:txBody>
                  <a:tcPr marL="68580" marR="68580" marT="0" marB="0" anchor="ctr">
                    <a:solidFill>
                      <a:srgbClr val="F4E8F4"/>
                    </a:solidFill>
                  </a:tcPr>
                </a:tc>
              </a:tr>
              <a:tr h="713246">
                <a:tc>
                  <a:txBody>
                    <a:bodyPr/>
                    <a:lstStyle/>
                    <a:p>
                      <a:pPr marL="0" marR="0" fontAlgn="ctr">
                        <a:lnSpc>
                          <a:spcPct val="100000"/>
                        </a:lnSpc>
                        <a:spcBef>
                          <a:spcPts val="300"/>
                        </a:spcBef>
                        <a:spcAft>
                          <a:spcPts val="0"/>
                        </a:spcAft>
                      </a:pPr>
                      <a:r>
                        <a:rPr lang="en-US" sz="1800" dirty="0">
                          <a:effectLst/>
                        </a:rPr>
                        <a:t>E-5, GS5 or NAF2 rank equivalent</a:t>
                      </a:r>
                      <a:endParaRPr lang="en-US" sz="1800" dirty="0">
                        <a:effectLst/>
                        <a:latin typeface="Calibri"/>
                        <a:ea typeface="Calibri"/>
                        <a:cs typeface="Times New Roman"/>
                      </a:endParaRPr>
                    </a:p>
                  </a:txBody>
                  <a:tcPr marL="68580" marR="68580" marT="0" marB="0" anchor="ctr">
                    <a:solidFill>
                      <a:srgbClr val="88A05F"/>
                    </a:solidFill>
                  </a:tcPr>
                </a:tc>
                <a:tc>
                  <a:txBody>
                    <a:bodyPr/>
                    <a:lstStyle/>
                    <a:p>
                      <a:pPr marL="0" marR="0" algn="ctr" fontAlgn="ctr">
                        <a:lnSpc>
                          <a:spcPct val="100000"/>
                        </a:lnSpc>
                        <a:spcBef>
                          <a:spcPts val="300"/>
                        </a:spcBef>
                        <a:spcAft>
                          <a:spcPts val="0"/>
                        </a:spcAft>
                      </a:pPr>
                      <a:r>
                        <a:rPr lang="en-US" sz="1800" dirty="0">
                          <a:effectLst/>
                        </a:rPr>
                        <a:t>Second Priority</a:t>
                      </a:r>
                      <a:endParaRPr lang="en-US" sz="1800" dirty="0">
                        <a:effectLst/>
                        <a:latin typeface="Calibri"/>
                        <a:ea typeface="Calibri"/>
                        <a:cs typeface="Times New Roman"/>
                      </a:endParaRPr>
                    </a:p>
                  </a:txBody>
                  <a:tcPr marL="68580" marR="68580" marT="0" marB="0" anchor="ctr">
                    <a:solidFill>
                      <a:srgbClr val="D9E1CD"/>
                    </a:solidFill>
                  </a:tcPr>
                </a:tc>
                <a:tc vMerge="1">
                  <a:txBody>
                    <a:bodyPr/>
                    <a:lstStyle/>
                    <a:p>
                      <a:endParaRPr lang="en-US"/>
                    </a:p>
                  </a:txBody>
                  <a:tcPr/>
                </a:tc>
              </a:tr>
              <a:tr h="713246">
                <a:tc>
                  <a:txBody>
                    <a:bodyPr/>
                    <a:lstStyle/>
                    <a:p>
                      <a:pPr marL="0" marR="0" fontAlgn="ctr">
                        <a:lnSpc>
                          <a:spcPct val="100000"/>
                        </a:lnSpc>
                        <a:spcBef>
                          <a:spcPts val="300"/>
                        </a:spcBef>
                        <a:spcAft>
                          <a:spcPts val="0"/>
                        </a:spcAft>
                      </a:pPr>
                      <a:r>
                        <a:rPr lang="en-US" sz="1800" dirty="0">
                          <a:effectLst/>
                        </a:rPr>
                        <a:t>E6–E7, GS5–GS6  or NAF3- NAF4, rank equivalent</a:t>
                      </a:r>
                      <a:endParaRPr lang="en-US" sz="1800" dirty="0">
                        <a:effectLst/>
                        <a:latin typeface="Calibri"/>
                        <a:ea typeface="Calibri"/>
                        <a:cs typeface="Times New Roman"/>
                      </a:endParaRPr>
                    </a:p>
                  </a:txBody>
                  <a:tcPr marL="68580" marR="68580" marT="0" marB="0" anchor="ctr">
                    <a:solidFill>
                      <a:srgbClr val="88A05F"/>
                    </a:solidFill>
                  </a:tcPr>
                </a:tc>
                <a:tc>
                  <a:txBody>
                    <a:bodyPr/>
                    <a:lstStyle/>
                    <a:p>
                      <a:pPr marL="0" marR="0" algn="ctr" fontAlgn="ctr">
                        <a:lnSpc>
                          <a:spcPct val="100000"/>
                        </a:lnSpc>
                        <a:spcBef>
                          <a:spcPts val="300"/>
                        </a:spcBef>
                        <a:spcAft>
                          <a:spcPts val="0"/>
                        </a:spcAft>
                      </a:pPr>
                      <a:r>
                        <a:rPr lang="en-US" sz="1800" dirty="0">
                          <a:effectLst/>
                        </a:rPr>
                        <a:t>Third Priority</a:t>
                      </a:r>
                      <a:endParaRPr lang="en-US" sz="1800" dirty="0">
                        <a:effectLst/>
                        <a:latin typeface="Calibri"/>
                        <a:ea typeface="Calibri"/>
                        <a:cs typeface="Times New Roman"/>
                      </a:endParaRPr>
                    </a:p>
                  </a:txBody>
                  <a:tcPr marL="68580" marR="68580" marT="0" marB="0" anchor="ctr">
                    <a:solidFill>
                      <a:srgbClr val="D9E1CD"/>
                    </a:solidFill>
                  </a:tcPr>
                </a:tc>
                <a:tc vMerge="1">
                  <a:txBody>
                    <a:bodyPr/>
                    <a:lstStyle/>
                    <a:p>
                      <a:endParaRPr lang="en-US"/>
                    </a:p>
                  </a:txBody>
                  <a:tcPr/>
                </a:tc>
              </a:tr>
              <a:tr h="714549">
                <a:tc>
                  <a:txBody>
                    <a:bodyPr/>
                    <a:lstStyle/>
                    <a:p>
                      <a:pPr marL="0" marR="0" fontAlgn="ctr">
                        <a:lnSpc>
                          <a:spcPct val="100000"/>
                        </a:lnSpc>
                        <a:spcBef>
                          <a:spcPts val="300"/>
                        </a:spcBef>
                        <a:spcAft>
                          <a:spcPts val="0"/>
                        </a:spcAft>
                      </a:pPr>
                      <a:r>
                        <a:rPr lang="en-US" sz="1800" dirty="0">
                          <a:effectLst/>
                        </a:rPr>
                        <a:t>E8–E9 or GS6–GS8, or NAF4, rank equivalent </a:t>
                      </a:r>
                      <a:endParaRPr lang="en-US" sz="1800" dirty="0">
                        <a:effectLst/>
                        <a:latin typeface="Calibri"/>
                        <a:ea typeface="Calibri"/>
                        <a:cs typeface="Times New Roman"/>
                      </a:endParaRPr>
                    </a:p>
                  </a:txBody>
                  <a:tcPr marL="68580" marR="68580" marT="0" marB="0" anchor="ctr">
                    <a:solidFill>
                      <a:srgbClr val="88A05F"/>
                    </a:solidFill>
                  </a:tcPr>
                </a:tc>
                <a:tc>
                  <a:txBody>
                    <a:bodyPr/>
                    <a:lstStyle/>
                    <a:p>
                      <a:pPr marL="0" marR="0" algn="ctr" fontAlgn="ctr">
                        <a:lnSpc>
                          <a:spcPct val="100000"/>
                        </a:lnSpc>
                        <a:spcBef>
                          <a:spcPts val="300"/>
                        </a:spcBef>
                        <a:spcAft>
                          <a:spcPts val="0"/>
                        </a:spcAft>
                      </a:pPr>
                      <a:r>
                        <a:rPr lang="en-US" sz="1800" dirty="0">
                          <a:effectLst/>
                        </a:rPr>
                        <a:t>Fourth Priority</a:t>
                      </a:r>
                      <a:endParaRPr lang="en-US" sz="1800" dirty="0">
                        <a:effectLst/>
                        <a:latin typeface="Calibri"/>
                        <a:ea typeface="Calibri"/>
                        <a:cs typeface="Times New Roman"/>
                      </a:endParaRPr>
                    </a:p>
                  </a:txBody>
                  <a:tcPr marL="68580" marR="68580" marT="0" marB="0" anchor="ctr">
                    <a:solidFill>
                      <a:srgbClr val="D9E1CD"/>
                    </a:solidFill>
                  </a:tcPr>
                </a:tc>
                <a:tc vMerge="1">
                  <a:txBody>
                    <a:bodyPr/>
                    <a:lstStyle/>
                    <a:p>
                      <a:endParaRPr lang="en-US"/>
                    </a:p>
                  </a:txBody>
                  <a:tcPr/>
                </a:tc>
              </a:tr>
              <a:tr h="365760">
                <a:tc gridSpan="3">
                  <a:txBody>
                    <a:bodyPr/>
                    <a:lstStyle/>
                    <a:p>
                      <a:pPr marL="0" marR="0" fontAlgn="ctr">
                        <a:lnSpc>
                          <a:spcPct val="100000"/>
                        </a:lnSpc>
                        <a:spcBef>
                          <a:spcPts val="300"/>
                        </a:spcBef>
                        <a:spcAft>
                          <a:spcPts val="0"/>
                        </a:spcAft>
                      </a:pPr>
                      <a:r>
                        <a:rPr lang="en-US" sz="1400" dirty="0">
                          <a:effectLst/>
                        </a:rPr>
                        <a:t>Children of Warrant Officers and Officers are not eligible for the Sure Start Program except in Cuba.</a:t>
                      </a:r>
                      <a:endParaRPr lang="en-US" sz="1400" dirty="0">
                        <a:effectLst/>
                        <a:latin typeface="Calibri"/>
                        <a:ea typeface="Calibri"/>
                        <a:cs typeface="Times New Roman"/>
                      </a:endParaRPr>
                    </a:p>
                  </a:txBody>
                  <a:tcPr marL="68580" marR="68580" marT="0" marB="0" anchor="ctr">
                    <a:solidFill>
                      <a:srgbClr val="9C6098"/>
                    </a:solidFill>
                  </a:tcPr>
                </a:tc>
                <a:tc hMerge="1">
                  <a:txBody>
                    <a:bodyPr/>
                    <a:lstStyle/>
                    <a:p>
                      <a:endParaRPr lang="en-US"/>
                    </a:p>
                  </a:txBody>
                  <a:tcPr/>
                </a:tc>
                <a:tc hMerge="1">
                  <a:txBody>
                    <a:bodyPr/>
                    <a:lstStyle/>
                    <a:p>
                      <a:endParaRPr lang="en-US"/>
                    </a:p>
                  </a:txBody>
                  <a:tcPr/>
                </a:tc>
              </a:tr>
            </a:tbl>
          </a:graphicData>
        </a:graphic>
      </p:graphicFrame>
      <p:sp>
        <p:nvSpPr>
          <p:cNvPr id="5" name="TextBox 4"/>
          <p:cNvSpPr txBox="1"/>
          <p:nvPr/>
        </p:nvSpPr>
        <p:spPr>
          <a:xfrm>
            <a:off x="304800" y="5867400"/>
            <a:ext cx="2286000" cy="276999"/>
          </a:xfrm>
          <a:prstGeom prst="rect">
            <a:avLst/>
          </a:prstGeom>
          <a:solidFill>
            <a:schemeClr val="accent4">
              <a:lumMod val="20000"/>
              <a:lumOff val="80000"/>
            </a:schemeClr>
          </a:solidFill>
          <a:ln>
            <a:solidFill>
              <a:srgbClr val="663366"/>
            </a:solidFill>
          </a:ln>
        </p:spPr>
        <p:txBody>
          <a:bodyPr wrap="square" rtlCol="0">
            <a:spAutoFit/>
          </a:bodyPr>
          <a:lstStyle/>
          <a:p>
            <a:r>
              <a:rPr lang="en-US" sz="1200" dirty="0" smtClean="0"/>
              <a:t>Handout: Application Score Sheet </a:t>
            </a:r>
            <a:endParaRPr lang="en-US" sz="1200" dirty="0"/>
          </a:p>
        </p:txBody>
      </p:sp>
    </p:spTree>
    <p:extLst>
      <p:ext uri="{BB962C8B-B14F-4D97-AF65-F5344CB8AC3E}">
        <p14:creationId xmlns:p14="http://schemas.microsoft.com/office/powerpoint/2010/main" val="9487755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solidFill>
            <a:srgbClr val="663366"/>
          </a:solidFill>
          <a:ln>
            <a:solidFill>
              <a:srgbClr val="663366"/>
            </a:solidFill>
          </a:ln>
        </p:spPr>
        <p:txBody>
          <a:bodyPr/>
          <a:lstStyle/>
          <a:p>
            <a:r>
              <a:rPr lang="en-US" dirty="0" smtClean="0">
                <a:solidFill>
                  <a:schemeClr val="bg1"/>
                </a:solidFill>
              </a:rPr>
              <a:t>Alternate Calendar</a:t>
            </a:r>
            <a:endParaRPr lang="en-US" dirty="0">
              <a:solidFill>
                <a:schemeClr val="bg1"/>
              </a:solidFill>
            </a:endParaRPr>
          </a:p>
        </p:txBody>
      </p:sp>
      <p:sp>
        <p:nvSpPr>
          <p:cNvPr id="2" name="Content Placeholder 1"/>
          <p:cNvSpPr>
            <a:spLocks noGrp="1"/>
          </p:cNvSpPr>
          <p:nvPr>
            <p:ph sz="half" idx="2"/>
          </p:nvPr>
        </p:nvSpPr>
        <p:spPr>
          <a:solidFill>
            <a:srgbClr val="F4E8F4"/>
          </a:solidFill>
          <a:ln>
            <a:solidFill>
              <a:srgbClr val="663366"/>
            </a:solidFill>
          </a:ln>
        </p:spPr>
        <p:txBody>
          <a:bodyPr/>
          <a:lstStyle/>
          <a:p>
            <a:r>
              <a:rPr lang="en-US" dirty="0" smtClean="0">
                <a:solidFill>
                  <a:schemeClr val="tx1"/>
                </a:solidFill>
              </a:rPr>
              <a:t>12 day </a:t>
            </a:r>
            <a:r>
              <a:rPr lang="en-US" dirty="0">
                <a:solidFill>
                  <a:schemeClr val="tx1"/>
                </a:solidFill>
              </a:rPr>
              <a:t>delayed start</a:t>
            </a:r>
          </a:p>
          <a:p>
            <a:r>
              <a:rPr lang="en-US" dirty="0">
                <a:solidFill>
                  <a:schemeClr val="tx1"/>
                </a:solidFill>
              </a:rPr>
              <a:t>5 Day early dismissal</a:t>
            </a:r>
          </a:p>
          <a:p>
            <a:r>
              <a:rPr lang="en-US" dirty="0" smtClean="0">
                <a:solidFill>
                  <a:schemeClr val="tx1"/>
                </a:solidFill>
              </a:rPr>
              <a:t>Conferences/Home Visits</a:t>
            </a:r>
            <a:endParaRPr lang="en-US" dirty="0">
              <a:solidFill>
                <a:schemeClr val="tx1"/>
              </a:solidFill>
            </a:endParaRPr>
          </a:p>
        </p:txBody>
      </p:sp>
      <p:sp>
        <p:nvSpPr>
          <p:cNvPr id="6" name="Text Placeholder 5"/>
          <p:cNvSpPr>
            <a:spLocks noGrp="1"/>
          </p:cNvSpPr>
          <p:nvPr>
            <p:ph type="body" sz="quarter" idx="3"/>
          </p:nvPr>
        </p:nvSpPr>
        <p:spPr>
          <a:solidFill>
            <a:srgbClr val="88A05F"/>
          </a:solidFill>
          <a:ln>
            <a:solidFill>
              <a:schemeClr val="accent3">
                <a:lumMod val="50000"/>
              </a:schemeClr>
            </a:solidFill>
          </a:ln>
        </p:spPr>
        <p:txBody>
          <a:bodyPr/>
          <a:lstStyle/>
          <a:p>
            <a:r>
              <a:rPr lang="en-US" dirty="0" smtClean="0">
                <a:solidFill>
                  <a:schemeClr val="bg1"/>
                </a:solidFill>
              </a:rPr>
              <a:t>Daily Schedules</a:t>
            </a:r>
            <a:endParaRPr lang="en-US" dirty="0">
              <a:solidFill>
                <a:schemeClr val="bg1"/>
              </a:solidFill>
            </a:endParaRPr>
          </a:p>
        </p:txBody>
      </p:sp>
      <p:sp>
        <p:nvSpPr>
          <p:cNvPr id="7" name="Content Placeholder 6"/>
          <p:cNvSpPr>
            <a:spLocks noGrp="1"/>
          </p:cNvSpPr>
          <p:nvPr>
            <p:ph sz="quarter" idx="4"/>
          </p:nvPr>
        </p:nvSpPr>
        <p:spPr>
          <a:solidFill>
            <a:srgbClr val="D9E1CD"/>
          </a:solidFill>
          <a:ln>
            <a:solidFill>
              <a:schemeClr val="accent3">
                <a:lumMod val="50000"/>
              </a:schemeClr>
            </a:solidFill>
          </a:ln>
        </p:spPr>
        <p:txBody>
          <a:bodyPr/>
          <a:lstStyle/>
          <a:p>
            <a:r>
              <a:rPr lang="en-US" dirty="0" smtClean="0">
                <a:solidFill>
                  <a:schemeClr val="tx1"/>
                </a:solidFill>
              </a:rPr>
              <a:t>Paraprofessional </a:t>
            </a:r>
            <a:r>
              <a:rPr lang="en-US" dirty="0">
                <a:solidFill>
                  <a:schemeClr val="tx1"/>
                </a:solidFill>
              </a:rPr>
              <a:t>Duty Day</a:t>
            </a:r>
          </a:p>
          <a:p>
            <a:r>
              <a:rPr lang="en-US" dirty="0">
                <a:solidFill>
                  <a:schemeClr val="tx1"/>
                </a:solidFill>
              </a:rPr>
              <a:t>Maintain Ratio </a:t>
            </a:r>
            <a:r>
              <a:rPr lang="en-US" dirty="0" smtClean="0">
                <a:solidFill>
                  <a:schemeClr val="tx1"/>
                </a:solidFill>
              </a:rPr>
              <a:t>18:2</a:t>
            </a:r>
            <a:endParaRPr lang="en-US" dirty="0">
              <a:solidFill>
                <a:schemeClr val="tx1"/>
              </a:solidFill>
            </a:endParaRPr>
          </a:p>
          <a:p>
            <a:r>
              <a:rPr lang="en-US" dirty="0" smtClean="0">
                <a:solidFill>
                  <a:schemeClr val="tx1"/>
                </a:solidFill>
              </a:rPr>
              <a:t>Duty Free Lunch</a:t>
            </a:r>
          </a:p>
          <a:p>
            <a:r>
              <a:rPr lang="en-US" dirty="0" smtClean="0">
                <a:solidFill>
                  <a:schemeClr val="tx1"/>
                </a:solidFill>
              </a:rPr>
              <a:t>Planning Time</a:t>
            </a:r>
            <a:endParaRPr lang="en-US" dirty="0">
              <a:solidFill>
                <a:schemeClr val="tx1"/>
              </a:solidFill>
            </a:endParaRPr>
          </a:p>
          <a:p>
            <a:r>
              <a:rPr lang="en-US" dirty="0" smtClean="0">
                <a:solidFill>
                  <a:schemeClr val="tx1"/>
                </a:solidFill>
              </a:rPr>
              <a:t>Specialists</a:t>
            </a:r>
          </a:p>
          <a:p>
            <a:pPr lvl="1"/>
            <a:r>
              <a:rPr lang="en-US" dirty="0">
                <a:solidFill>
                  <a:schemeClr val="tx1"/>
                </a:solidFill>
              </a:rPr>
              <a:t>Large </a:t>
            </a:r>
            <a:r>
              <a:rPr lang="en-US" dirty="0" smtClean="0">
                <a:solidFill>
                  <a:schemeClr val="tx1"/>
                </a:solidFill>
              </a:rPr>
              <a:t>Group</a:t>
            </a:r>
          </a:p>
          <a:p>
            <a:pPr lvl="1"/>
            <a:r>
              <a:rPr lang="en-US" dirty="0" smtClean="0">
                <a:solidFill>
                  <a:schemeClr val="tx1"/>
                </a:solidFill>
              </a:rPr>
              <a:t>Small Group</a:t>
            </a:r>
          </a:p>
          <a:p>
            <a:r>
              <a:rPr lang="en-US" dirty="0" smtClean="0">
                <a:solidFill>
                  <a:schemeClr val="tx1"/>
                </a:solidFill>
              </a:rPr>
              <a:t>Transportation</a:t>
            </a:r>
            <a:endParaRPr lang="en-US" dirty="0">
              <a:solidFill>
                <a:schemeClr val="tx1"/>
              </a:solidFill>
            </a:endParaRPr>
          </a:p>
          <a:p>
            <a:endParaRPr lang="en-US" dirty="0"/>
          </a:p>
        </p:txBody>
      </p:sp>
      <p:sp>
        <p:nvSpPr>
          <p:cNvPr id="4" name="Title 3"/>
          <p:cNvSpPr>
            <a:spLocks noGrp="1"/>
          </p:cNvSpPr>
          <p:nvPr>
            <p:ph type="title"/>
          </p:nvPr>
        </p:nvSpPr>
        <p:spPr/>
        <p:txBody>
          <a:bodyPr/>
          <a:lstStyle/>
          <a:p>
            <a:r>
              <a:rPr lang="en-US" dirty="0" smtClean="0"/>
              <a:t>Logistics</a:t>
            </a:r>
            <a:endParaRPr lang="en-US" dirty="0"/>
          </a:p>
        </p:txBody>
      </p:sp>
    </p:spTree>
    <p:extLst>
      <p:ext uri="{BB962C8B-B14F-4D97-AF65-F5344CB8AC3E}">
        <p14:creationId xmlns:p14="http://schemas.microsoft.com/office/powerpoint/2010/main" val="29867835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Frequently Asked Questions</a:t>
            </a:r>
            <a:endParaRPr lang="en-US" dirty="0"/>
          </a:p>
        </p:txBody>
      </p:sp>
    </p:spTree>
    <p:extLst>
      <p:ext uri="{BB962C8B-B14F-4D97-AF65-F5344CB8AC3E}">
        <p14:creationId xmlns:p14="http://schemas.microsoft.com/office/powerpoint/2010/main" val="36663566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661064" y="2286000"/>
            <a:ext cx="4038600" cy="3840163"/>
          </a:xfrm>
        </p:spPr>
        <p:txBody>
          <a:bodyPr/>
          <a:lstStyle/>
          <a:p>
            <a:pPr marL="0" indent="0">
              <a:buNone/>
            </a:pPr>
            <a:r>
              <a:rPr lang="en-US" dirty="0" smtClean="0">
                <a:effectLst>
                  <a:outerShdw blurRad="38100" dist="38100" dir="2700000" algn="tl">
                    <a:srgbClr val="000000">
                      <a:alpha val="43137"/>
                    </a:srgbClr>
                  </a:outerShdw>
                </a:effectLst>
              </a:rPr>
              <a:t>TOPICS</a:t>
            </a:r>
            <a:r>
              <a:rPr lang="en-US" dirty="0" smtClean="0"/>
              <a:t>:</a:t>
            </a:r>
          </a:p>
          <a:p>
            <a:r>
              <a:rPr lang="en-US" dirty="0" smtClean="0"/>
              <a:t>Eligibility and Enrollment</a:t>
            </a:r>
          </a:p>
          <a:p>
            <a:r>
              <a:rPr lang="en-US" dirty="0" smtClean="0"/>
              <a:t>Scheduling</a:t>
            </a:r>
          </a:p>
          <a:p>
            <a:r>
              <a:rPr lang="en-US" dirty="0" smtClean="0"/>
              <a:t>Assessment and Behavior</a:t>
            </a:r>
          </a:p>
          <a:p>
            <a:r>
              <a:rPr lang="en-US" dirty="0" smtClean="0"/>
              <a:t>Materials and Funding</a:t>
            </a:r>
          </a:p>
          <a:p>
            <a:r>
              <a:rPr lang="en-US" dirty="0" smtClean="0"/>
              <a:t>Additional Questions</a:t>
            </a:r>
            <a:endParaRPr lang="en-US" dirty="0"/>
          </a:p>
        </p:txBody>
      </p:sp>
      <p:sp>
        <p:nvSpPr>
          <p:cNvPr id="3" name="Title 2"/>
          <p:cNvSpPr>
            <a:spLocks noGrp="1"/>
          </p:cNvSpPr>
          <p:nvPr>
            <p:ph type="title"/>
          </p:nvPr>
        </p:nvSpPr>
        <p:spPr/>
        <p:txBody>
          <a:bodyPr/>
          <a:lstStyle/>
          <a:p>
            <a:r>
              <a:rPr lang="en-US" dirty="0" smtClean="0"/>
              <a:t>Frequently Asked Questions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1687" y="4490051"/>
            <a:ext cx="1924939" cy="170116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348715"/>
            <a:ext cx="2199042" cy="4842501"/>
          </a:xfrm>
          <a:prstGeom prst="rect">
            <a:avLst/>
          </a:prstGeom>
        </p:spPr>
      </p:pic>
    </p:spTree>
    <p:extLst>
      <p:ext uri="{BB962C8B-B14F-4D97-AF65-F5344CB8AC3E}">
        <p14:creationId xmlns:p14="http://schemas.microsoft.com/office/powerpoint/2010/main" val="3321183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idx="1"/>
          </p:nvPr>
        </p:nvSpPr>
        <p:spPr/>
        <p:txBody>
          <a:bodyPr/>
          <a:lstStyle/>
          <a:p>
            <a:r>
              <a:rPr lang="en-US" dirty="0"/>
              <a:t>1</a:t>
            </a:r>
            <a:r>
              <a:rPr lang="en-US" dirty="0" smtClean="0"/>
              <a:t>991 in Lakenheath</a:t>
            </a:r>
          </a:p>
          <a:p>
            <a:r>
              <a:rPr lang="en-US" dirty="0"/>
              <a:t>Modeled after Head Start</a:t>
            </a:r>
          </a:p>
          <a:p>
            <a:r>
              <a:rPr lang="en-US" dirty="0" smtClean="0"/>
              <a:t>Multi-pronged comprehensive program</a:t>
            </a:r>
          </a:p>
          <a:p>
            <a:r>
              <a:rPr lang="en-US" dirty="0" smtClean="0"/>
              <a:t>For </a:t>
            </a:r>
            <a:r>
              <a:rPr lang="en-US" dirty="0"/>
              <a:t>enlisted military families</a:t>
            </a:r>
          </a:p>
          <a:p>
            <a:r>
              <a:rPr lang="en-US" dirty="0" smtClean="0"/>
              <a:t>Students are identified to be at risk</a:t>
            </a:r>
          </a:p>
        </p:txBody>
      </p:sp>
      <p:sp>
        <p:nvSpPr>
          <p:cNvPr id="2" name="Title 1"/>
          <p:cNvSpPr>
            <a:spLocks noGrp="1"/>
          </p:cNvSpPr>
          <p:nvPr>
            <p:ph type="title"/>
          </p:nvPr>
        </p:nvSpPr>
        <p:spPr/>
        <p:txBody>
          <a:bodyPr/>
          <a:lstStyle/>
          <a:p>
            <a:r>
              <a:rPr lang="en-US" dirty="0" smtClean="0"/>
              <a:t>History</a:t>
            </a:r>
            <a:endParaRPr lang="en-US" dirty="0"/>
          </a:p>
        </p:txBody>
      </p:sp>
    </p:spTree>
    <p:extLst>
      <p:ext uri="{BB962C8B-B14F-4D97-AF65-F5344CB8AC3E}">
        <p14:creationId xmlns:p14="http://schemas.microsoft.com/office/powerpoint/2010/main" val="3268318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 is Sure Start different than other programs and grades in your school?</a:t>
            </a:r>
          </a:p>
          <a:p>
            <a:r>
              <a:rPr lang="en-US" dirty="0" smtClean="0"/>
              <a:t>How </a:t>
            </a:r>
            <a:r>
              <a:rPr lang="en-US" dirty="0"/>
              <a:t>would you respond to a parent who says they can’t/won’t </a:t>
            </a:r>
            <a:r>
              <a:rPr lang="en-US" dirty="0" smtClean="0"/>
              <a:t>complete their participation hours?  </a:t>
            </a:r>
            <a:r>
              <a:rPr lang="en-US" dirty="0"/>
              <a:t>How would you motivate uninvolved parents? </a:t>
            </a:r>
          </a:p>
          <a:p>
            <a:r>
              <a:rPr lang="en-US" dirty="0"/>
              <a:t>What is my responsibility to support this important program for our youngest learners?</a:t>
            </a:r>
          </a:p>
          <a:p>
            <a:endParaRPr lang="en-US" dirty="0"/>
          </a:p>
        </p:txBody>
      </p:sp>
      <p:sp>
        <p:nvSpPr>
          <p:cNvPr id="3" name="Title 2"/>
          <p:cNvSpPr>
            <a:spLocks noGrp="1"/>
          </p:cNvSpPr>
          <p:nvPr>
            <p:ph type="title"/>
          </p:nvPr>
        </p:nvSpPr>
        <p:spPr/>
        <p:txBody>
          <a:bodyPr/>
          <a:lstStyle/>
          <a:p>
            <a:r>
              <a:rPr lang="en-US" dirty="0" smtClean="0"/>
              <a:t>Reflection Questions</a:t>
            </a:r>
            <a:endParaRPr lang="en-US" dirty="0"/>
          </a:p>
        </p:txBody>
      </p:sp>
      <p:sp>
        <p:nvSpPr>
          <p:cNvPr id="6" name="TextBox 5"/>
          <p:cNvSpPr txBox="1"/>
          <p:nvPr/>
        </p:nvSpPr>
        <p:spPr>
          <a:xfrm>
            <a:off x="304800" y="5867400"/>
            <a:ext cx="2362200" cy="276999"/>
          </a:xfrm>
          <a:prstGeom prst="rect">
            <a:avLst/>
          </a:prstGeom>
          <a:solidFill>
            <a:schemeClr val="accent4">
              <a:lumMod val="20000"/>
              <a:lumOff val="80000"/>
            </a:schemeClr>
          </a:solidFill>
          <a:ln>
            <a:solidFill>
              <a:srgbClr val="663366"/>
            </a:solidFill>
          </a:ln>
        </p:spPr>
        <p:txBody>
          <a:bodyPr wrap="square" rtlCol="0">
            <a:spAutoFit/>
          </a:bodyPr>
          <a:lstStyle/>
          <a:p>
            <a:r>
              <a:rPr lang="en-US" sz="1200" dirty="0" smtClean="0"/>
              <a:t>Handout: Administrator Reflection</a:t>
            </a:r>
            <a:endParaRPr lang="en-US" sz="1200" dirty="0"/>
          </a:p>
        </p:txBody>
      </p:sp>
    </p:spTree>
    <p:extLst>
      <p:ext uri="{BB962C8B-B14F-4D97-AF65-F5344CB8AC3E}">
        <p14:creationId xmlns:p14="http://schemas.microsoft.com/office/powerpoint/2010/main" val="14463956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Evaluation</a:t>
            </a:r>
            <a:endParaRPr lang="en-US" dirty="0"/>
          </a:p>
        </p:txBody>
      </p:sp>
      <p:pic>
        <p:nvPicPr>
          <p:cNvPr id="12" name="Picture 1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5369" y="4114800"/>
            <a:ext cx="1913263" cy="18922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227144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5105400"/>
            <a:ext cx="5486400" cy="719138"/>
          </a:xfrm>
        </p:spPr>
        <p:txBody>
          <a:bodyPr>
            <a:normAutofit fontScale="90000"/>
          </a:bodyPr>
          <a:lstStyle/>
          <a:p>
            <a:r>
              <a:rPr lang="en-US" dirty="0" smtClean="0"/>
              <a:t/>
            </a:r>
            <a:br>
              <a:rPr lang="en-US" dirty="0" smtClean="0"/>
            </a:br>
            <a:r>
              <a:rPr lang="en-US" dirty="0" smtClean="0"/>
              <a:t>District Sure Start POC:</a:t>
            </a:r>
            <a:br>
              <a:rPr lang="en-US" dirty="0" smtClean="0"/>
            </a:br>
            <a:r>
              <a:rPr lang="en-US" dirty="0" smtClean="0"/>
              <a:t>DODEA HQ POC: Michelle.Alexander@HQ.DODEA.EDU</a:t>
            </a:r>
            <a:endParaRPr lang="en-US" dirty="0"/>
          </a:p>
        </p:txBody>
      </p:sp>
      <p:sp>
        <p:nvSpPr>
          <p:cNvPr id="5" name="TextBox 4"/>
          <p:cNvSpPr txBox="1"/>
          <p:nvPr/>
        </p:nvSpPr>
        <p:spPr>
          <a:xfrm>
            <a:off x="1295400" y="990600"/>
            <a:ext cx="5867400" cy="769441"/>
          </a:xfrm>
          <a:prstGeom prst="rect">
            <a:avLst/>
          </a:prstGeom>
          <a:noFill/>
        </p:spPr>
        <p:txBody>
          <a:bodyPr wrap="square" rtlCol="0">
            <a:spAutoFit/>
          </a:bodyPr>
          <a:lstStyle/>
          <a:p>
            <a:pPr algn="ctr"/>
            <a:r>
              <a:rPr lang="en-US" sz="4400" dirty="0" smtClean="0">
                <a:solidFill>
                  <a:srgbClr val="562465"/>
                </a:solidFill>
              </a:rPr>
              <a:t>Questions &amp; Comments</a:t>
            </a:r>
            <a:endParaRPr lang="en-US" sz="4400" dirty="0">
              <a:solidFill>
                <a:srgbClr val="562465"/>
              </a:solidFill>
            </a:endParaRPr>
          </a:p>
        </p:txBody>
      </p:sp>
    </p:spTree>
    <p:extLst>
      <p:ext uri="{BB962C8B-B14F-4D97-AF65-F5344CB8AC3E}">
        <p14:creationId xmlns:p14="http://schemas.microsoft.com/office/powerpoint/2010/main" val="3903167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3105" y="1447800"/>
            <a:ext cx="5177790" cy="4557196"/>
          </a:xfrm>
          <a:prstGeom prst="rect">
            <a:avLst/>
          </a:prstGeom>
          <a:ln>
            <a:noFill/>
          </a:ln>
          <a:effectLst>
            <a:outerShdw blurRad="190500" algn="tl" rotWithShape="0">
              <a:srgbClr val="000000">
                <a:alpha val="70000"/>
              </a:srgbClr>
            </a:outerShdw>
          </a:effectLst>
        </p:spPr>
      </p:pic>
      <p:sp>
        <p:nvSpPr>
          <p:cNvPr id="3" name="Title 2"/>
          <p:cNvSpPr>
            <a:spLocks noGrp="1"/>
          </p:cNvSpPr>
          <p:nvPr>
            <p:ph type="title"/>
          </p:nvPr>
        </p:nvSpPr>
        <p:spPr/>
        <p:txBody>
          <a:bodyPr/>
          <a:lstStyle/>
          <a:p>
            <a:r>
              <a:rPr lang="en-US" dirty="0" smtClean="0"/>
              <a:t>What? How? Why?</a:t>
            </a:r>
            <a:endParaRPr lang="en-US" dirty="0"/>
          </a:p>
        </p:txBody>
      </p:sp>
    </p:spTree>
    <p:extLst>
      <p:ext uri="{BB962C8B-B14F-4D97-AF65-F5344CB8AC3E}">
        <p14:creationId xmlns:p14="http://schemas.microsoft.com/office/powerpoint/2010/main" val="39652550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Sure Start Program</a:t>
            </a:r>
            <a:endParaRPr lang="en-US" dirty="0"/>
          </a:p>
        </p:txBody>
      </p:sp>
      <p:graphicFrame>
        <p:nvGraphicFramePr>
          <p:cNvPr id="2" name="Diagram 1"/>
          <p:cNvGraphicFramePr/>
          <p:nvPr>
            <p:extLst>
              <p:ext uri="{D42A27DB-BD31-4B8C-83A1-F6EECF244321}">
                <p14:modId xmlns:p14="http://schemas.microsoft.com/office/powerpoint/2010/main" val="2270060606"/>
              </p:ext>
            </p:extLst>
          </p:nvPr>
        </p:nvGraphicFramePr>
        <p:xfrm>
          <a:off x="1524000" y="3683000"/>
          <a:ext cx="6096000" cy="248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65734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88432" y="1"/>
            <a:ext cx="6737399" cy="6126330"/>
            <a:chOff x="1188432" y="1"/>
            <a:chExt cx="6737399" cy="612633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169" y="1"/>
              <a:ext cx="6707662" cy="6126330"/>
            </a:xfrm>
            <a:prstGeom prst="rect">
              <a:avLst/>
            </a:prstGeom>
          </p:spPr>
        </p:pic>
        <p:sp>
          <p:nvSpPr>
            <p:cNvPr id="8" name="TextBox 7"/>
            <p:cNvSpPr txBox="1"/>
            <p:nvPr/>
          </p:nvSpPr>
          <p:spPr>
            <a:xfrm>
              <a:off x="3624393" y="3200399"/>
              <a:ext cx="1961618" cy="1446550"/>
            </a:xfrm>
            <a:prstGeom prst="rect">
              <a:avLst/>
            </a:prstGeom>
            <a:noFill/>
          </p:spPr>
          <p:txBody>
            <a:bodyPr wrap="square" rtlCol="0">
              <a:spAutoFit/>
            </a:bodyPr>
            <a:lstStyle/>
            <a:p>
              <a:pPr algn="ctr"/>
              <a:r>
                <a:rPr lang="en-US" sz="2800" b="1" dirty="0">
                  <a:latin typeface="Gill Sans MT Condensed" panose="020B0506020104020203" pitchFamily="34" charset="0"/>
                </a:rPr>
                <a:t>Sure </a:t>
              </a:r>
              <a:r>
                <a:rPr lang="en-US" sz="2800" b="1" dirty="0" smtClean="0">
                  <a:latin typeface="Gill Sans MT Condensed" panose="020B0506020104020203" pitchFamily="34" charset="0"/>
                </a:rPr>
                <a:t>Start</a:t>
              </a:r>
            </a:p>
            <a:p>
              <a:pPr algn="ctr"/>
              <a:r>
                <a:rPr lang="en-US" sz="2800" b="1" dirty="0" smtClean="0">
                  <a:latin typeface="Gill Sans MT Condensed" panose="020B0506020104020203" pitchFamily="34" charset="0"/>
                </a:rPr>
                <a:t>Program </a:t>
              </a:r>
              <a:r>
                <a:rPr lang="en-US" sz="3200" b="1" dirty="0" smtClean="0">
                  <a:latin typeface="Gill Sans MT Condensed" panose="020B0506020104020203" pitchFamily="34" charset="0"/>
                </a:rPr>
                <a:t>Standards</a:t>
              </a:r>
              <a:endParaRPr lang="en-US" sz="3200" b="1" dirty="0">
                <a:latin typeface="Gill Sans MT Condensed" panose="020B0506020104020203" pitchFamily="34" charset="0"/>
              </a:endParaRPr>
            </a:p>
          </p:txBody>
        </p:sp>
        <p:sp>
          <p:nvSpPr>
            <p:cNvPr id="9" name="TextBox 8"/>
            <p:cNvSpPr txBox="1"/>
            <p:nvPr/>
          </p:nvSpPr>
          <p:spPr>
            <a:xfrm>
              <a:off x="3191141" y="990600"/>
              <a:ext cx="2761718" cy="1077218"/>
            </a:xfrm>
            <a:prstGeom prst="rect">
              <a:avLst/>
            </a:prstGeom>
            <a:noFill/>
          </p:spPr>
          <p:txBody>
            <a:bodyPr wrap="square" rtlCol="0">
              <a:spAutoFit/>
            </a:bodyPr>
            <a:lstStyle/>
            <a:p>
              <a:pPr algn="ctr"/>
              <a:r>
                <a:rPr lang="en-US" sz="3200" dirty="0" smtClean="0">
                  <a:solidFill>
                    <a:schemeClr val="bg1"/>
                  </a:solidFill>
                  <a:latin typeface="Gill Sans MT Condensed" panose="020B0506020104020203" pitchFamily="34" charset="0"/>
                </a:rPr>
                <a:t>Program</a:t>
              </a:r>
            </a:p>
            <a:p>
              <a:pPr algn="ctr"/>
              <a:r>
                <a:rPr lang="en-US" sz="3200" dirty="0" smtClean="0">
                  <a:solidFill>
                    <a:schemeClr val="bg1"/>
                  </a:solidFill>
                  <a:latin typeface="Gill Sans MT Condensed" panose="020B0506020104020203" pitchFamily="34" charset="0"/>
                </a:rPr>
                <a:t>Standards</a:t>
              </a:r>
              <a:endParaRPr lang="en-US" sz="3200" dirty="0">
                <a:solidFill>
                  <a:schemeClr val="bg1"/>
                </a:solidFill>
                <a:latin typeface="Gill Sans MT Condensed" panose="020B0506020104020203" pitchFamily="34" charset="0"/>
              </a:endParaRPr>
            </a:p>
          </p:txBody>
        </p:sp>
        <p:sp>
          <p:nvSpPr>
            <p:cNvPr id="10" name="TextBox 9"/>
            <p:cNvSpPr txBox="1"/>
            <p:nvPr/>
          </p:nvSpPr>
          <p:spPr>
            <a:xfrm>
              <a:off x="5029200" y="3853934"/>
              <a:ext cx="2761718" cy="2246769"/>
            </a:xfrm>
            <a:prstGeom prst="rect">
              <a:avLst/>
            </a:prstGeom>
            <a:noFill/>
          </p:spPr>
          <p:txBody>
            <a:bodyPr wrap="square" rtlCol="0">
              <a:spAutoFit/>
            </a:bodyPr>
            <a:lstStyle/>
            <a:p>
              <a:pPr algn="ctr"/>
              <a:r>
                <a:rPr lang="en-US" sz="2800" dirty="0" smtClean="0">
                  <a:solidFill>
                    <a:schemeClr val="bg1"/>
                  </a:solidFill>
                  <a:latin typeface="Gill Sans MT Condensed" panose="020B0506020104020203" pitchFamily="34" charset="0"/>
                </a:rPr>
                <a:t>CCRSP</a:t>
              </a:r>
            </a:p>
            <a:p>
              <a:pPr algn="ctr"/>
              <a:endParaRPr lang="en-US" sz="2800" dirty="0" smtClean="0">
                <a:solidFill>
                  <a:schemeClr val="bg1"/>
                </a:solidFill>
                <a:latin typeface="Gill Sans MT Condensed" panose="020B0506020104020203" pitchFamily="34" charset="0"/>
              </a:endParaRPr>
            </a:p>
            <a:p>
              <a:pPr algn="ctr"/>
              <a:r>
                <a:rPr lang="en-US" sz="2800" dirty="0">
                  <a:solidFill>
                    <a:schemeClr val="bg1"/>
                  </a:solidFill>
                  <a:latin typeface="Gill Sans MT Condensed" panose="020B0506020104020203" pitchFamily="34" charset="0"/>
                </a:rPr>
                <a:t>College and Career Ready Standards for Preschool</a:t>
              </a:r>
            </a:p>
          </p:txBody>
        </p:sp>
        <p:sp>
          <p:nvSpPr>
            <p:cNvPr id="11" name="TextBox 10"/>
            <p:cNvSpPr txBox="1"/>
            <p:nvPr/>
          </p:nvSpPr>
          <p:spPr>
            <a:xfrm>
              <a:off x="1188432" y="3853934"/>
              <a:ext cx="2761718" cy="1815882"/>
            </a:xfrm>
            <a:prstGeom prst="rect">
              <a:avLst/>
            </a:prstGeom>
            <a:noFill/>
          </p:spPr>
          <p:txBody>
            <a:bodyPr wrap="square" rtlCol="0">
              <a:spAutoFit/>
            </a:bodyPr>
            <a:lstStyle/>
            <a:p>
              <a:pPr algn="ctr"/>
              <a:r>
                <a:rPr lang="en-US" sz="2800" dirty="0" smtClean="0">
                  <a:solidFill>
                    <a:schemeClr val="bg1"/>
                  </a:solidFill>
                  <a:latin typeface="Gill Sans MT Condensed" panose="020B0506020104020203" pitchFamily="34" charset="0"/>
                </a:rPr>
                <a:t>DoDEA</a:t>
              </a:r>
            </a:p>
            <a:p>
              <a:pPr algn="ctr"/>
              <a:endParaRPr lang="en-US" sz="2800" dirty="0">
                <a:solidFill>
                  <a:schemeClr val="bg1"/>
                </a:solidFill>
                <a:latin typeface="Gill Sans MT Condensed" panose="020B0506020104020203" pitchFamily="34" charset="0"/>
              </a:endParaRPr>
            </a:p>
            <a:p>
              <a:pPr algn="ctr"/>
              <a:r>
                <a:rPr lang="en-US" sz="2800" dirty="0" smtClean="0">
                  <a:solidFill>
                    <a:schemeClr val="bg1"/>
                  </a:solidFill>
                  <a:latin typeface="Gill Sans MT Condensed" panose="020B0506020104020203" pitchFamily="34" charset="0"/>
                </a:rPr>
                <a:t>Space &amp; Safety </a:t>
              </a:r>
              <a:r>
                <a:rPr lang="en-US" sz="2800" dirty="0">
                  <a:solidFill>
                    <a:schemeClr val="bg1"/>
                  </a:solidFill>
                  <a:latin typeface="Gill Sans MT Condensed" panose="020B0506020104020203" pitchFamily="34" charset="0"/>
                </a:rPr>
                <a:t>Standards</a:t>
              </a:r>
            </a:p>
          </p:txBody>
        </p:sp>
        <p:sp>
          <p:nvSpPr>
            <p:cNvPr id="12" name="Oval 11"/>
            <p:cNvSpPr/>
            <p:nvPr/>
          </p:nvSpPr>
          <p:spPr>
            <a:xfrm>
              <a:off x="4305300" y="499017"/>
              <a:ext cx="533400" cy="5334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smtClean="0">
                  <a:latin typeface="+mj-lt"/>
                </a:rPr>
                <a:t>1</a:t>
              </a:r>
              <a:endParaRPr lang="en-US" sz="2400" dirty="0">
                <a:latin typeface="+mj-lt"/>
              </a:endParaRPr>
            </a:p>
          </p:txBody>
        </p:sp>
        <p:sp>
          <p:nvSpPr>
            <p:cNvPr id="13" name="Oval 12"/>
            <p:cNvSpPr/>
            <p:nvPr/>
          </p:nvSpPr>
          <p:spPr>
            <a:xfrm>
              <a:off x="2302591" y="3320534"/>
              <a:ext cx="533400" cy="5334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latin typeface="+mj-lt"/>
                </a:rPr>
                <a:t>3</a:t>
              </a:r>
            </a:p>
          </p:txBody>
        </p:sp>
        <p:sp>
          <p:nvSpPr>
            <p:cNvPr id="14" name="Oval 13"/>
            <p:cNvSpPr/>
            <p:nvPr/>
          </p:nvSpPr>
          <p:spPr>
            <a:xfrm>
              <a:off x="6143359" y="3320534"/>
              <a:ext cx="533400" cy="533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a:latin typeface="+mj-lt"/>
                </a:rPr>
                <a:t>2</a:t>
              </a:r>
            </a:p>
          </p:txBody>
        </p:sp>
      </p:grpSp>
      <p:sp>
        <p:nvSpPr>
          <p:cNvPr id="15" name="TextBox 14"/>
          <p:cNvSpPr txBox="1"/>
          <p:nvPr/>
        </p:nvSpPr>
        <p:spPr>
          <a:xfrm>
            <a:off x="152400" y="304800"/>
            <a:ext cx="2743200" cy="461665"/>
          </a:xfrm>
          <a:prstGeom prst="rect">
            <a:avLst/>
          </a:prstGeom>
          <a:solidFill>
            <a:srgbClr val="AEC978"/>
          </a:solidFill>
          <a:ln>
            <a:solidFill>
              <a:srgbClr val="562465"/>
            </a:solidFill>
          </a:ln>
        </p:spPr>
        <p:txBody>
          <a:bodyPr wrap="square" rtlCol="0">
            <a:spAutoFit/>
          </a:bodyPr>
          <a:lstStyle/>
          <a:p>
            <a:pPr algn="ctr"/>
            <a:r>
              <a:rPr lang="en-US" sz="2400" i="1" dirty="0" smtClean="0">
                <a:effectLst>
                  <a:outerShdw blurRad="38100" dist="38100" dir="2700000" algn="tl">
                    <a:srgbClr val="000000">
                      <a:alpha val="43137"/>
                    </a:srgbClr>
                  </a:outerShdw>
                </a:effectLst>
              </a:rPr>
              <a:t>3 Sets of Standards</a:t>
            </a:r>
            <a:endParaRPr lang="en-US" sz="2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90617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90800"/>
            <a:ext cx="4114800" cy="3592220"/>
          </a:xfrm>
          <a:prstGeom prst="rect">
            <a:avLst/>
          </a:prstGeom>
        </p:spPr>
      </p:pic>
      <p:sp>
        <p:nvSpPr>
          <p:cNvPr id="14" name="TextBox 13"/>
          <p:cNvSpPr txBox="1"/>
          <p:nvPr/>
        </p:nvSpPr>
        <p:spPr>
          <a:xfrm>
            <a:off x="152400" y="304800"/>
            <a:ext cx="2743200" cy="830997"/>
          </a:xfrm>
          <a:prstGeom prst="rect">
            <a:avLst/>
          </a:prstGeom>
          <a:solidFill>
            <a:srgbClr val="AEC978"/>
          </a:solidFill>
          <a:ln>
            <a:solidFill>
              <a:srgbClr val="562465"/>
            </a:solidFill>
          </a:ln>
        </p:spPr>
        <p:txBody>
          <a:bodyPr wrap="square" rtlCol="0">
            <a:spAutoFit/>
          </a:bodyPr>
          <a:lstStyle/>
          <a:p>
            <a:pPr algn="ctr"/>
            <a:r>
              <a:rPr lang="en-US" sz="2400" i="1" dirty="0" smtClean="0">
                <a:effectLst>
                  <a:outerShdw blurRad="38100" dist="38100" dir="2700000" algn="tl">
                    <a:srgbClr val="000000">
                      <a:alpha val="43137"/>
                    </a:srgbClr>
                  </a:outerShdw>
                </a:effectLst>
              </a:rPr>
              <a:t>Sure Start Component Plan</a:t>
            </a:r>
            <a:endParaRPr lang="en-US" sz="2400" i="1" dirty="0">
              <a:effectLst>
                <a:outerShdw blurRad="38100" dist="38100" dir="2700000" algn="tl">
                  <a:srgbClr val="000000">
                    <a:alpha val="43137"/>
                  </a:srgbClr>
                </a:outerShdw>
              </a:effectLst>
            </a:endParaRPr>
          </a:p>
        </p:txBody>
      </p:sp>
      <p:sp>
        <p:nvSpPr>
          <p:cNvPr id="20" name="TextBox 19"/>
          <p:cNvSpPr txBox="1"/>
          <p:nvPr/>
        </p:nvSpPr>
        <p:spPr>
          <a:xfrm>
            <a:off x="7089204" y="5715000"/>
            <a:ext cx="2054796" cy="461665"/>
          </a:xfrm>
          <a:prstGeom prst="rect">
            <a:avLst/>
          </a:prstGeom>
          <a:solidFill>
            <a:schemeClr val="accent4">
              <a:lumMod val="20000"/>
              <a:lumOff val="80000"/>
            </a:schemeClr>
          </a:solidFill>
          <a:ln>
            <a:solidFill>
              <a:srgbClr val="663366"/>
            </a:solidFill>
          </a:ln>
        </p:spPr>
        <p:txBody>
          <a:bodyPr wrap="square" rtlCol="0">
            <a:spAutoFit/>
          </a:bodyPr>
          <a:lstStyle/>
          <a:p>
            <a:r>
              <a:rPr lang="en-US" sz="1200" dirty="0" smtClean="0"/>
              <a:t>Handout</a:t>
            </a:r>
            <a:r>
              <a:rPr lang="en-US" sz="1200" dirty="0"/>
              <a:t>: Sure Start Program Component Plan (Sample)</a:t>
            </a:r>
          </a:p>
        </p:txBody>
      </p:sp>
      <p:grpSp>
        <p:nvGrpSpPr>
          <p:cNvPr id="19" name="Group 18"/>
          <p:cNvGrpSpPr/>
          <p:nvPr/>
        </p:nvGrpSpPr>
        <p:grpSpPr>
          <a:xfrm>
            <a:off x="3048000" y="119375"/>
            <a:ext cx="6172200" cy="6205225"/>
            <a:chOff x="2971800" y="119375"/>
            <a:chExt cx="6172200" cy="6205225"/>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119375"/>
              <a:ext cx="6172200" cy="6205225"/>
            </a:xfrm>
            <a:prstGeom prst="rect">
              <a:avLst/>
            </a:prstGeom>
          </p:spPr>
        </p:pic>
        <p:sp>
          <p:nvSpPr>
            <p:cNvPr id="22" name="TextBox 21"/>
            <p:cNvSpPr txBox="1"/>
            <p:nvPr/>
          </p:nvSpPr>
          <p:spPr>
            <a:xfrm>
              <a:off x="5372100" y="846677"/>
              <a:ext cx="1197672" cy="523220"/>
            </a:xfrm>
            <a:prstGeom prst="rect">
              <a:avLst/>
            </a:prstGeom>
            <a:noFill/>
          </p:spPr>
          <p:txBody>
            <a:bodyPr wrap="square" rtlCol="0" anchor="ctr">
              <a:spAutoFit/>
            </a:bodyPr>
            <a:lstStyle/>
            <a:p>
              <a:pPr algn="ctr"/>
              <a:r>
                <a:rPr lang="en-US" sz="2800" dirty="0" smtClean="0">
                  <a:latin typeface="Gill Sans MT Condensed" panose="020B0506020104020203" pitchFamily="34" charset="0"/>
                </a:rPr>
                <a:t>Education</a:t>
              </a:r>
              <a:endParaRPr lang="en-US" sz="2800" dirty="0">
                <a:latin typeface="Gill Sans MT Condensed" panose="020B0506020104020203" pitchFamily="34" charset="0"/>
              </a:endParaRPr>
            </a:p>
          </p:txBody>
        </p:sp>
        <p:sp>
          <p:nvSpPr>
            <p:cNvPr id="23" name="TextBox 22"/>
            <p:cNvSpPr txBox="1"/>
            <p:nvPr/>
          </p:nvSpPr>
          <p:spPr>
            <a:xfrm>
              <a:off x="7353300" y="2616244"/>
              <a:ext cx="1143000" cy="954107"/>
            </a:xfrm>
            <a:prstGeom prst="rect">
              <a:avLst/>
            </a:prstGeom>
            <a:noFill/>
          </p:spPr>
          <p:txBody>
            <a:bodyPr wrap="square" rtlCol="0" anchor="ctr">
              <a:spAutoFit/>
            </a:bodyPr>
            <a:lstStyle/>
            <a:p>
              <a:pPr algn="ctr"/>
              <a:r>
                <a:rPr lang="en-US" sz="2800" dirty="0">
                  <a:latin typeface="Gill Sans MT Condensed" panose="020B0506020104020203" pitchFamily="34" charset="0"/>
                </a:rPr>
                <a:t>Health </a:t>
              </a:r>
              <a:r>
                <a:rPr lang="en-US" sz="2800" dirty="0" smtClean="0">
                  <a:latin typeface="Gill Sans MT Condensed" panose="020B0506020104020203" pitchFamily="34" charset="0"/>
                </a:rPr>
                <a:t>&amp; Nutrition</a:t>
              </a:r>
              <a:endParaRPr lang="en-US" sz="2800" dirty="0">
                <a:latin typeface="Gill Sans MT Condensed" panose="020B0506020104020203" pitchFamily="34" charset="0"/>
              </a:endParaRPr>
            </a:p>
          </p:txBody>
        </p:sp>
        <p:sp>
          <p:nvSpPr>
            <p:cNvPr id="24" name="TextBox 23"/>
            <p:cNvSpPr txBox="1"/>
            <p:nvPr/>
          </p:nvSpPr>
          <p:spPr>
            <a:xfrm>
              <a:off x="5448300" y="4556818"/>
              <a:ext cx="990600" cy="954107"/>
            </a:xfrm>
            <a:prstGeom prst="rect">
              <a:avLst/>
            </a:prstGeom>
            <a:noFill/>
          </p:spPr>
          <p:txBody>
            <a:bodyPr wrap="square" rtlCol="0" anchor="ctr">
              <a:spAutoFit/>
            </a:bodyPr>
            <a:lstStyle/>
            <a:p>
              <a:pPr algn="ctr"/>
              <a:r>
                <a:rPr lang="en-US" sz="2800" dirty="0">
                  <a:latin typeface="Gill Sans MT Condensed" panose="020B0506020104020203" pitchFamily="34" charset="0"/>
                </a:rPr>
                <a:t>Social Services</a:t>
              </a:r>
            </a:p>
          </p:txBody>
        </p:sp>
        <p:sp>
          <p:nvSpPr>
            <p:cNvPr id="25" name="TextBox 24"/>
            <p:cNvSpPr txBox="1"/>
            <p:nvPr/>
          </p:nvSpPr>
          <p:spPr>
            <a:xfrm>
              <a:off x="3256061" y="2570364"/>
              <a:ext cx="1406723" cy="954107"/>
            </a:xfrm>
            <a:prstGeom prst="rect">
              <a:avLst/>
            </a:prstGeom>
            <a:noFill/>
          </p:spPr>
          <p:txBody>
            <a:bodyPr wrap="square" rtlCol="0" anchor="ctr">
              <a:spAutoFit/>
            </a:bodyPr>
            <a:lstStyle/>
            <a:p>
              <a:pPr algn="ctr"/>
              <a:r>
                <a:rPr lang="en-US" sz="2800" dirty="0" smtClean="0">
                  <a:latin typeface="Gill Sans MT Condensed" panose="020B0506020104020203" pitchFamily="34" charset="0"/>
                </a:rPr>
                <a:t>Parent</a:t>
              </a:r>
            </a:p>
            <a:p>
              <a:pPr algn="ctr"/>
              <a:r>
                <a:rPr lang="en-US" sz="2800" dirty="0" smtClean="0">
                  <a:latin typeface="Gill Sans MT Condensed" panose="020B0506020104020203" pitchFamily="34" charset="0"/>
                </a:rPr>
                <a:t>Involvement</a:t>
              </a:r>
              <a:endParaRPr lang="en-US" sz="2800" dirty="0">
                <a:latin typeface="Gill Sans MT Condensed" panose="020B0506020104020203" pitchFamily="34" charset="0"/>
              </a:endParaRPr>
            </a:p>
          </p:txBody>
        </p:sp>
        <p:sp>
          <p:nvSpPr>
            <p:cNvPr id="26" name="Oval 25"/>
            <p:cNvSpPr/>
            <p:nvPr/>
          </p:nvSpPr>
          <p:spPr>
            <a:xfrm>
              <a:off x="5753697" y="119375"/>
              <a:ext cx="375047" cy="3750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1</a:t>
              </a:r>
              <a:endParaRPr lang="en-US" dirty="0"/>
            </a:p>
          </p:txBody>
        </p:sp>
        <p:sp>
          <p:nvSpPr>
            <p:cNvPr id="27" name="Oval 26"/>
            <p:cNvSpPr/>
            <p:nvPr/>
          </p:nvSpPr>
          <p:spPr>
            <a:xfrm>
              <a:off x="3771899" y="2065877"/>
              <a:ext cx="375047" cy="3750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4</a:t>
              </a:r>
            </a:p>
          </p:txBody>
        </p:sp>
        <p:sp>
          <p:nvSpPr>
            <p:cNvPr id="28" name="Oval 27"/>
            <p:cNvSpPr/>
            <p:nvPr/>
          </p:nvSpPr>
          <p:spPr>
            <a:xfrm>
              <a:off x="5753697" y="5647277"/>
              <a:ext cx="375047" cy="37504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3</a:t>
              </a:r>
            </a:p>
          </p:txBody>
        </p:sp>
        <p:sp>
          <p:nvSpPr>
            <p:cNvPr id="29" name="Oval 28"/>
            <p:cNvSpPr/>
            <p:nvPr/>
          </p:nvSpPr>
          <p:spPr>
            <a:xfrm>
              <a:off x="7737277" y="2065877"/>
              <a:ext cx="375047" cy="37504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2</a:t>
              </a:r>
            </a:p>
          </p:txBody>
        </p:sp>
        <p:grpSp>
          <p:nvGrpSpPr>
            <p:cNvPr id="30" name="Group 29"/>
            <p:cNvGrpSpPr/>
            <p:nvPr/>
          </p:nvGrpSpPr>
          <p:grpSpPr>
            <a:xfrm>
              <a:off x="5334000" y="2570364"/>
              <a:ext cx="1156086" cy="1218576"/>
              <a:chOff x="5318945" y="2570364"/>
              <a:chExt cx="1156086" cy="1218576"/>
            </a:xfrm>
          </p:grpSpPr>
          <p:sp>
            <p:nvSpPr>
              <p:cNvPr id="31" name="Rectangle 30"/>
              <p:cNvSpPr/>
              <p:nvPr/>
            </p:nvSpPr>
            <p:spPr>
              <a:xfrm>
                <a:off x="5361585" y="2570364"/>
                <a:ext cx="1070807" cy="461665"/>
              </a:xfrm>
              <a:prstGeom prst="rect">
                <a:avLst/>
              </a:prstGeom>
            </p:spPr>
            <p:txBody>
              <a:bodyPr wrap="none">
                <a:spAutoFit/>
              </a:bodyPr>
              <a:lstStyle/>
              <a:p>
                <a:pPr algn="ctr"/>
                <a:r>
                  <a:rPr lang="en-US" sz="2400" dirty="0" smtClean="0">
                    <a:effectLst>
                      <a:outerShdw blurRad="38100" dist="38100" dir="2700000" algn="tl">
                        <a:srgbClr val="000000">
                          <a:alpha val="43137"/>
                        </a:srgbClr>
                      </a:outerShdw>
                    </a:effectLst>
                    <a:latin typeface="Gill Sans MT Condensed" panose="020B0506020104020203" pitchFamily="34" charset="0"/>
                  </a:rPr>
                  <a:t>Sure Start</a:t>
                </a:r>
              </a:p>
            </p:txBody>
          </p:sp>
          <p:sp>
            <p:nvSpPr>
              <p:cNvPr id="32" name="Rectangle 31"/>
              <p:cNvSpPr/>
              <p:nvPr/>
            </p:nvSpPr>
            <p:spPr>
              <a:xfrm>
                <a:off x="5318945" y="2957943"/>
                <a:ext cx="1156086" cy="830997"/>
              </a:xfrm>
              <a:prstGeom prst="rect">
                <a:avLst/>
              </a:prstGeom>
            </p:spPr>
            <p:txBody>
              <a:bodyPr wrap="none">
                <a:spAutoFit/>
              </a:bodyPr>
              <a:lstStyle/>
              <a:p>
                <a:pPr algn="ctr"/>
                <a:r>
                  <a:rPr lang="en-US" sz="2400" dirty="0" smtClean="0">
                    <a:effectLst>
                      <a:outerShdw blurRad="38100" dist="38100" dir="2700000" algn="tl">
                        <a:srgbClr val="000000">
                          <a:alpha val="43137"/>
                        </a:srgbClr>
                      </a:outerShdw>
                    </a:effectLst>
                    <a:latin typeface="Gill Sans MT Condensed" panose="020B0506020104020203" pitchFamily="34" charset="0"/>
                  </a:rPr>
                  <a:t>Component</a:t>
                </a:r>
              </a:p>
              <a:p>
                <a:pPr algn="ctr"/>
                <a:r>
                  <a:rPr lang="en-US" sz="2400" dirty="0" smtClean="0">
                    <a:effectLst>
                      <a:outerShdw blurRad="38100" dist="38100" dir="2700000" algn="tl">
                        <a:srgbClr val="000000">
                          <a:alpha val="43137"/>
                        </a:srgbClr>
                      </a:outerShdw>
                    </a:effectLst>
                    <a:latin typeface="Gill Sans MT Condensed" panose="020B0506020104020203" pitchFamily="34" charset="0"/>
                  </a:rPr>
                  <a:t>Plan</a:t>
                </a: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6483" y="2985811"/>
                <a:ext cx="1101011" cy="18350"/>
              </a:xfrm>
              <a:prstGeom prst="rect">
                <a:avLst/>
              </a:prstGeom>
            </p:spPr>
          </p:pic>
        </p:grpSp>
      </p:grpSp>
    </p:spTree>
    <p:extLst>
      <p:ext uri="{BB962C8B-B14F-4D97-AF65-F5344CB8AC3E}">
        <p14:creationId xmlns:p14="http://schemas.microsoft.com/office/powerpoint/2010/main" val="13834059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Component</a:t>
            </a:r>
            <a:endParaRPr lang="en-US" dirty="0"/>
          </a:p>
        </p:txBody>
      </p:sp>
    </p:spTree>
    <p:extLst>
      <p:ext uri="{BB962C8B-B14F-4D97-AF65-F5344CB8AC3E}">
        <p14:creationId xmlns:p14="http://schemas.microsoft.com/office/powerpoint/2010/main" val="15543549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0"/>
            <a:r>
              <a:rPr lang="en-US" sz="2400" dirty="0" smtClean="0"/>
              <a:t>Provide children with a learning environment and varied experiences that will help them develop socially, intellectually, physically, and emotionally in a manner appropriate to their age and stage of development, toward the overall goal of social and academic competence.</a:t>
            </a:r>
          </a:p>
          <a:p>
            <a:pPr lvl="0"/>
            <a:r>
              <a:rPr lang="en-US" sz="2400" dirty="0" smtClean="0"/>
              <a:t>Integrate the educational aspects of the health, social services, and parent involvement components into the daily program of activities for children and families.</a:t>
            </a:r>
          </a:p>
          <a:p>
            <a:pPr lvl="0"/>
            <a:r>
              <a:rPr lang="en-US" sz="2400" dirty="0" smtClean="0"/>
              <a:t>Assist parents in increasing their knowledge, understanding, skills, and experiences in child growth and development to enhance their role as the principal influence on their child’s education and development.</a:t>
            </a:r>
            <a:endParaRPr lang="en-US" sz="2400" dirty="0"/>
          </a:p>
        </p:txBody>
      </p:sp>
      <p:sp>
        <p:nvSpPr>
          <p:cNvPr id="4" name="Title 3"/>
          <p:cNvSpPr>
            <a:spLocks noGrp="1"/>
          </p:cNvSpPr>
          <p:nvPr>
            <p:ph type="title"/>
          </p:nvPr>
        </p:nvSpPr>
        <p:spPr/>
        <p:txBody>
          <a:bodyPr/>
          <a:lstStyle/>
          <a:p>
            <a:r>
              <a:rPr lang="en-US" dirty="0" smtClean="0"/>
              <a:t>Education Component</a:t>
            </a:r>
            <a:endParaRPr lang="en-US" dirty="0"/>
          </a:p>
        </p:txBody>
      </p:sp>
    </p:spTree>
    <p:extLst>
      <p:ext uri="{BB962C8B-B14F-4D97-AF65-F5344CB8AC3E}">
        <p14:creationId xmlns:p14="http://schemas.microsoft.com/office/powerpoint/2010/main" val="209448889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8&quot; unique_id=&quot;10061&quot;&gt;&lt;/object&gt;&lt;object type=&quot;2&quot; unique_id=&quot;10062&quot;&gt;&lt;object type=&quot;3&quot; unique_id=&quot;10178&quot;&gt;&lt;property id=&quot;20148&quot; value=&quot;5&quot;/&gt;&lt;property id=&quot;20300&quot; value=&quot;Slide 1&quot;/&gt;&lt;property id=&quot;20307&quot; value=&quot;260&quot;/&gt;&lt;/object&gt;&lt;object type=&quot;3&quot; unique_id=&quot;21751&quot;&gt;&lt;property id=&quot;20148&quot; value=&quot;5&quot;/&gt;&lt;property id=&quot;20300&quot; value=&quot;Slide 2&quot;/&gt;&lt;property id=&quot;20307&quot; value=&quot;261&quot;/&gt;&lt;/object&gt;&lt;object type=&quot;3&quot; unique_id=&quot;21752&quot;&gt;&lt;property id=&quot;20148&quot; value=&quot;5&quot;/&gt;&lt;property id=&quot;20300&quot; value=&quot;Slide 3&quot;/&gt;&lt;property id=&quot;20307&quot; value=&quot;262&quot;/&gt;&lt;/object&gt;&lt;object type=&quot;3&quot; unique_id=&quot;21753&quot;&gt;&lt;property id=&quot;20148&quot; value=&quot;5&quot;/&gt;&lt;property id=&quot;20300&quot; value=&quot;Slide 4&quot;/&gt;&lt;property id=&quot;20307&quot; value=&quot;263&quot;/&gt;&lt;/object&gt;&lt;object type=&quot;3&quot; unique_id=&quot;21754&quot;&gt;&lt;property id=&quot;20148&quot; value=&quot;5&quot;/&gt;&lt;property id=&quot;20300&quot; value=&quot;Slide 5&quot;/&gt;&lt;property id=&quot;20307&quot; value=&quot;264&quot;/&gt;&lt;/object&gt;&lt;object type=&quot;3&quot; unique_id=&quot;21755&quot;&gt;&lt;property id=&quot;20148&quot; value=&quot;5&quot;/&gt;&lt;property id=&quot;20300&quot; value=&quot;Slide 6&quot;/&gt;&lt;property id=&quot;20307&quot; value=&quot;265&quot;/&gt;&lt;/object&gt;&lt;object type=&quot;3&quot; unique_id=&quot;21756&quot;&gt;&lt;property id=&quot;20148&quot; value=&quot;5&quot;/&gt;&lt;property id=&quot;20300&quot; value=&quot;Slide 7&quot;/&gt;&lt;property id=&quot;20307&quot; value=&quot;266&quot;/&gt;&lt;/object&gt;&lt;object type=&quot;3&quot; unique_id=&quot;21757&quot;&gt;&lt;property id=&quot;20148&quot; value=&quot;5&quot;/&gt;&lt;property id=&quot;20300&quot; value=&quot;Slide 8&quot;/&gt;&lt;property id=&quot;20307&quot; value=&quot;267&quot;/&gt;&lt;/object&gt;&lt;object type=&quot;3&quot; unique_id=&quot;21758&quot;&gt;&lt;property id=&quot;20148&quot; value=&quot;5&quot;/&gt;&lt;property id=&quot;20300&quot; value=&quot;Slide 9&quot;/&gt;&lt;property id=&quot;20307&quot; value=&quot;268&quot;/&gt;&lt;/object&gt;&lt;object type=&quot;3&quot; unique_id=&quot;21759&quot;&gt;&lt;property id=&quot;20148&quot; value=&quot;5&quot;/&gt;&lt;property id=&quot;20300&quot; value=&quot;Slide 10 - &amp;quot;Transition or Break&amp;quot;&quot;/&gt;&lt;property id=&quot;20307&quot; value=&quot;269&quot;/&gt;&lt;/object&gt;&lt;object type=&quot;3&quot; unique_id=&quot;21760&quot;&gt;&lt;property id=&quot;20148&quot; value=&quot;5&quot;/&gt;&lt;property id=&quot;20300&quot; value=&quot;Slide 11&quot;/&gt;&lt;property id=&quot;20307&quot; value=&quot;270&quot;/&gt;&lt;/object&gt;&lt;/object&gt;&lt;/object&gt;&lt;/database&gt;"/>
  <p:tag name="SECTOMILLISECCONVERTED" val="1"/>
  <p:tag name="ARTICULATE_PROJECT_OPEN" val="0"/>
</p:tagLst>
</file>

<file path=ppt/theme/theme1.xml><?xml version="1.0" encoding="utf-8"?>
<a:theme xmlns:a="http://schemas.openxmlformats.org/drawingml/2006/main" name="ppt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3572</TotalTime>
  <Words>5480</Words>
  <Application>Microsoft Office PowerPoint</Application>
  <PresentationFormat>On-screen Show (4:3)</PresentationFormat>
  <Paragraphs>604</Paragraphs>
  <Slides>32</Slides>
  <Notes>32</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ppt template 1</vt:lpstr>
      <vt:lpstr>Administrators</vt:lpstr>
      <vt:lpstr>Learner Outcomes</vt:lpstr>
      <vt:lpstr>History</vt:lpstr>
      <vt:lpstr>What? How? Why?</vt:lpstr>
      <vt:lpstr>The Sure Start Program</vt:lpstr>
      <vt:lpstr>PowerPoint Presentation</vt:lpstr>
      <vt:lpstr>PowerPoint Presentation</vt:lpstr>
      <vt:lpstr>Education Component</vt:lpstr>
      <vt:lpstr>Education Component</vt:lpstr>
      <vt:lpstr>Education Component Curriculum, Instruction &amp; Assessment</vt:lpstr>
      <vt:lpstr>Education Component Program Evaluation </vt:lpstr>
      <vt:lpstr>Education Component</vt:lpstr>
      <vt:lpstr>Health &amp; Nutrition Component</vt:lpstr>
      <vt:lpstr>Health Component</vt:lpstr>
      <vt:lpstr>Nutrition Component</vt:lpstr>
      <vt:lpstr>Health and Nutrition Component</vt:lpstr>
      <vt:lpstr>Health and Nutrition Component</vt:lpstr>
      <vt:lpstr>Social Services Component</vt:lpstr>
      <vt:lpstr>Social Services Component</vt:lpstr>
      <vt:lpstr>Parent Involvement Component</vt:lpstr>
      <vt:lpstr>Parent Involvement Component</vt:lpstr>
      <vt:lpstr>Parent Involvement Component</vt:lpstr>
      <vt:lpstr>Roles and Responsibilities</vt:lpstr>
      <vt:lpstr>Roles and Responsibilities</vt:lpstr>
      <vt:lpstr>Logistics</vt:lpstr>
      <vt:lpstr>Logistics Eligibility and  Student Selection </vt:lpstr>
      <vt:lpstr>Logistics</vt:lpstr>
      <vt:lpstr>Frequently Asked Questions</vt:lpstr>
      <vt:lpstr>Frequently Asked Questions</vt:lpstr>
      <vt:lpstr>Reflection Questions</vt:lpstr>
      <vt:lpstr>Evaluation</vt:lpstr>
      <vt:lpstr> District Sure Start POC: DODEA HQ POC: Michelle.Alexander@HQ.DODEA.EDU</vt:lpstr>
    </vt:vector>
  </TitlesOfParts>
  <Company>DOD Education Activity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Corley, Deborah D. Ms CIV OSD/DoDEA</dc:creator>
  <cp:lastModifiedBy>Alexander, Michelle R. Ms. CIV OSD/DoDEA</cp:lastModifiedBy>
  <cp:revision>222</cp:revision>
  <dcterms:created xsi:type="dcterms:W3CDTF">2016-05-31T11:59:20Z</dcterms:created>
  <dcterms:modified xsi:type="dcterms:W3CDTF">2016-08-09T22:12:20Z</dcterms:modified>
</cp:coreProperties>
</file>